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74" r:id="rId9"/>
    <p:sldId id="288" r:id="rId10"/>
    <p:sldId id="287" r:id="rId11"/>
    <p:sldId id="289" r:id="rId12"/>
    <p:sldId id="310" r:id="rId13"/>
    <p:sldId id="311" r:id="rId14"/>
    <p:sldId id="312" r:id="rId15"/>
    <p:sldId id="313" r:id="rId16"/>
    <p:sldId id="314" r:id="rId17"/>
    <p:sldId id="280" r:id="rId18"/>
    <p:sldId id="318" r:id="rId19"/>
    <p:sldId id="319" r:id="rId20"/>
    <p:sldId id="270" r:id="rId21"/>
    <p:sldId id="260" r:id="rId22"/>
    <p:sldId id="257" r:id="rId23"/>
    <p:sldId id="299" r:id="rId24"/>
    <p:sldId id="300" r:id="rId25"/>
    <p:sldId id="309" r:id="rId26"/>
    <p:sldId id="302" r:id="rId27"/>
    <p:sldId id="273" r:id="rId28"/>
    <p:sldId id="315" r:id="rId29"/>
    <p:sldId id="283" r:id="rId30"/>
    <p:sldId id="316" r:id="rId31"/>
    <p:sldId id="285" r:id="rId32"/>
    <p:sldId id="317" r:id="rId33"/>
    <p:sldId id="320" r:id="rId34"/>
    <p:sldId id="321" r:id="rId35"/>
    <p:sldId id="271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D08D"/>
    <a:srgbClr val="A8D18E"/>
    <a:srgbClr val="604A7B"/>
    <a:srgbClr val="E36C0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0479" autoAdjust="0"/>
  </p:normalViewPr>
  <p:slideViewPr>
    <p:cSldViewPr snapToGrid="0">
      <p:cViewPr varScale="1">
        <p:scale>
          <a:sx n="82" d="100"/>
          <a:sy n="82" d="100"/>
        </p:scale>
        <p:origin x="588" y="96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2800" b="0" i="0" dirty="0">
                <a:latin typeface="Verdana" panose="020B0604030504040204" pitchFamily="34" charset="0"/>
                <a:ea typeface="Verdana" panose="020B0604030504040204" pitchFamily="34" charset="0"/>
              </a:rPr>
              <a:t>The boxes containing</a:t>
            </a:r>
            <a:r>
              <a:rPr lang="en-GB" sz="2800" b="0" i="0" baseline="0" dirty="0">
                <a:latin typeface="Verdana" panose="020B0604030504040204" pitchFamily="34" charset="0"/>
                <a:ea typeface="Verdana" panose="020B0604030504040204" pitchFamily="34" charset="0"/>
              </a:rPr>
              <a:t> the titles of the diagnostic question</a:t>
            </a:r>
            <a:r>
              <a:rPr lang="en-GB" sz="2000" b="0" i="0" baseline="0" dirty="0">
                <a:latin typeface="+mn-lt"/>
                <a:ea typeface="+mn-ea"/>
              </a:rPr>
              <a:t>s and response activities are clickable links that will take you to the starting slide for each activity in this presentation.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edit mode, hold down the Ctrl key and left-click the box.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slide show mode, simply left-click the box.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algn="l">
              <a:spcAft>
                <a:spcPts val="600"/>
              </a:spcAft>
            </a:pPr>
            <a:r>
              <a:rPr lang="en-GB" sz="2000" b="0" i="0" baseline="0">
                <a:solidFill>
                  <a:schemeClr val="tx1"/>
                </a:solidFill>
              </a:rPr>
              <a:t>Click the ‘Home’ button at the top right of the final slide of each activity to return here.</a:t>
            </a:r>
            <a:endParaRPr lang="en-GB" sz="2000" b="0" i="0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111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164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PSL6.1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use wavefront diagrams to show how water waves refract.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wavefronts in a wavefront diagram are static and not changing over time and moving forward; and a wave with a longer wavelength than another wave, and the same frequency, is travelling more slowly.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633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PSL6.1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use a wave model to explain how light refracts.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ray diagram can be used to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refraction, and light always travels at the same speed.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light slows down in glass because glass is denser than air.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light slows down in glass because glass is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optically more dense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 air.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baseline="0" dirty="0">
                <a:solidFill>
                  <a:schemeClr val="tx1"/>
                </a:solidFill>
              </a:rPr>
              <a:t>Photograph by </a:t>
            </a:r>
            <a:r>
              <a:rPr lang="en-GB" sz="1200" b="0" i="0" baseline="0" dirty="0" err="1">
                <a:solidFill>
                  <a:schemeClr val="tx1"/>
                </a:solidFill>
              </a:rPr>
              <a:t>ajizai</a:t>
            </a:r>
            <a:r>
              <a:rPr lang="en-GB" sz="1200" b="0" i="0" baseline="0" dirty="0">
                <a:solidFill>
                  <a:schemeClr val="tx1"/>
                </a:solidFill>
              </a:rPr>
              <a:t> from Wikimedia Commons.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</a:t>
            </a:r>
            <a:r>
              <a:rPr lang="en-GB" sz="1200" b="1" i="0" baseline="0">
                <a:solidFill>
                  <a:schemeClr val="tx1"/>
                </a:solidFill>
              </a:rPr>
              <a:t>: </a:t>
            </a:r>
            <a:r>
              <a:rPr lang="en-GB" sz="1200" b="0" i="0" baseline="0">
                <a:solidFill>
                  <a:schemeClr val="tx1"/>
                </a:solidFill>
              </a:rPr>
              <a:t>C</a:t>
            </a:r>
            <a:endParaRPr lang="en-GB" sz="1200" b="0" i="0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472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PSL6.1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use a wave model to explain how light refracts.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frequency of a wave changes with the speed of the wave, and a slower wave has a longer wavelength.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light slows down in glass because glass is denser than air.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light slows down in glass because glass is </a:t>
            </a:r>
            <a:r>
              <a:rPr lang="en-GB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optically more dense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 air.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Statements A and B are correct; and statement C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651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PSL6.1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compare the refraction of light at the boundary of different pairs of transparent media.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wave with a longer wavelength is moving more slowly; and the speed of light through each liquid is the same.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633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0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</a:t>
            </a:r>
            <a:r>
              <a:rPr lang="en-GB" sz="1200" b="1" i="0" baseline="0">
                <a:solidFill>
                  <a:schemeClr val="tx1"/>
                </a:solidFill>
              </a:rPr>
              <a:t>: </a:t>
            </a:r>
            <a:r>
              <a:rPr lang="en-GB" sz="1200" b="0" i="0" baseline="0">
                <a:solidFill>
                  <a:schemeClr val="tx1"/>
                </a:solidFill>
              </a:rPr>
              <a:t>A</a:t>
            </a:r>
            <a:endParaRPr lang="en-GB" sz="1200" b="0" i="0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3807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937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PSL6.1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use ray diagrams to show how light refracts and describe rules for the refraction of light at a boundary between transparent media.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 travels straight on because glass is transparent; and light is wholly reflected at a boundary between transparent media. 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light ray travels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ray shows the direction in which light travels.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0660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 series of mouse clicks reveal step by step instructions for measuring the angle of incidence and angle of refraction of a ray of light as it enters and then leaves a glass block.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7629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slide contains step by step instructions for measuring the angle of incidence and angle of refraction of a ray of light as it enters and then leaves a glass block. Each step is revealed with a mouse click.</a:t>
            </a:r>
            <a:r>
              <a:rPr lang="en-GB" sz="1200" b="0" i="1" baseline="0" dirty="0">
                <a:solidFill>
                  <a:schemeClr val="tx1"/>
                </a:solidFill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262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baseline="0" dirty="0">
                <a:solidFill>
                  <a:schemeClr val="tx1"/>
                </a:solidFill>
              </a:rPr>
              <a:t>Towards the normal line.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baseline="0" dirty="0">
                <a:solidFill>
                  <a:schemeClr val="tx1"/>
                </a:solidFill>
              </a:rPr>
              <a:t>It bends away from the normal line.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baseline="0" dirty="0">
                <a:solidFill>
                  <a:schemeClr val="tx1"/>
                </a:solidFill>
              </a:rPr>
              <a:t>Neither – it is bent the same amount, but in the opposite direction.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="0" i="0" baseline="0" dirty="0">
                <a:solidFill>
                  <a:schemeClr val="tx1"/>
                </a:solidFill>
              </a:rPr>
              <a:t>0</a:t>
            </a:r>
            <a:r>
              <a:rPr lang="en-GB" sz="1200" b="0" i="0" baseline="30000" dirty="0">
                <a:solidFill>
                  <a:schemeClr val="tx1"/>
                </a:solidFill>
              </a:rPr>
              <a:t>o</a:t>
            </a:r>
            <a:r>
              <a:rPr lang="en-GB" sz="1200" b="0" i="0" baseline="0" dirty="0">
                <a:solidFill>
                  <a:schemeClr val="tx1"/>
                </a:solidFill>
              </a:rPr>
              <a:t> (At right angles to the surface.)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More detailed answers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5452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PSL6.1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use wavefront diagrams to show how water waves refract and use a wave model to explain how light refracts.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wavefronts in a wavefront diagram are static and not changing over time and moving forward; the frequency of a wave changes with the speed of the wave; and light always travels at the same speed.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Full answers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4739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PSL6.1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use a wave model to explain how light refracts.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wavefronts in a wavefront diagram are static and not changing over time and moving forward; and light always travels at the same speed.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884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PSL6.1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use ray diagrams to show how light refracts at a boundary between transparent media.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 travels straight on because glass is transparent; and light is wholly reflected at a boundary between transparent media. 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light ray travels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ray shows the direction in which light travels.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6018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6196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58665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PSL6.1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compare the refraction of light at the boundary of different pairs of transparent media.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wave with a longer wavelength is moving more slowly; and the speed of light through each liquid is the same.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8212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Light refracts more as it leaves the second liquid as there is a bigger change in the speed of light at that boundary.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an explanation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561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480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894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7277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PSL6.1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describe rules for the refraction of light at a boundary between transparent media.</a:t>
            </a: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light travels straight on because water is transparent. </a:t>
            </a:r>
          </a:p>
          <a:p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 saying: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light ray travels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say: 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ray shows the direction in which light travels.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  <a:p>
            <a:endParaRPr lang="en-GB" dirty="0"/>
          </a:p>
          <a:p>
            <a:r>
              <a:rPr lang="en-GB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 by Steve </a:t>
            </a:r>
            <a:r>
              <a:rPr lang="en-GB" sz="1200" b="0" i="0" u="non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Buisinne</a:t>
            </a:r>
            <a:r>
              <a:rPr lang="en-GB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Pixabay</a:t>
            </a:r>
            <a:endParaRPr lang="en-GB" u="none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1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489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206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06/09/2021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16.xml"/><Relationship Id="rId3" Type="http://schemas.openxmlformats.org/officeDocument/2006/relationships/image" Target="../media/image1.png"/><Relationship Id="rId7" Type="http://schemas.openxmlformats.org/officeDocument/2006/relationships/slide" Target="slide12.xml"/><Relationship Id="rId12" Type="http://schemas.openxmlformats.org/officeDocument/2006/relationships/slide" Target="slide3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28.xml"/><Relationship Id="rId5" Type="http://schemas.openxmlformats.org/officeDocument/2006/relationships/slide" Target="slide3.xml"/><Relationship Id="rId10" Type="http://schemas.openxmlformats.org/officeDocument/2006/relationships/slide" Target="slide27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18.xml"/><Relationship Id="rId14" Type="http://schemas.openxmlformats.org/officeDocument/2006/relationships/slide" Target="slide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slide" Target="slide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29F46856-F9F5-44F9-BBF0-C056BBC91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clickable boxes.</a:t>
            </a:r>
          </a:p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0" y="2175"/>
            <a:ext cx="9144000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chemeClr val="tx1"/>
                </a:solidFill>
              </a:rPr>
              <a:t>Key concept PSL6.1.1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Explaining refraction</a:t>
            </a:r>
            <a:endParaRPr kumimoji="0" lang="en-GB" sz="20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3" name="Text Box 234"/>
          <p:cNvSpPr txBox="1"/>
          <p:nvPr/>
        </p:nvSpPr>
        <p:spPr>
          <a:xfrm>
            <a:off x="7545461" y="2436957"/>
            <a:ext cx="187200" cy="223200"/>
          </a:xfrm>
          <a:prstGeom prst="rect">
            <a:avLst/>
          </a:prstGeom>
          <a:solidFill>
            <a:srgbClr val="604A7B"/>
          </a:solidFill>
          <a:ln w="6350">
            <a:noFill/>
          </a:ln>
        </p:spPr>
        <p:txBody>
          <a:bodyPr rot="0" spcFirstLastPara="0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800" b="1" dirty="0">
                <a:solidFill>
                  <a:srgbClr val="FFFFFF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12333" y="5690206"/>
            <a:ext cx="3926671" cy="517833"/>
            <a:chOff x="193862" y="5695967"/>
            <a:chExt cx="3926671" cy="517833"/>
          </a:xfrm>
        </p:grpSpPr>
        <p:sp>
          <p:nvSpPr>
            <p:cNvPr id="46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learning.</a:t>
              </a:r>
            </a:p>
          </p:txBody>
        </p:sp>
        <p:sp>
          <p:nvSpPr>
            <p:cNvPr id="57" name="Text Box 235"/>
            <p:cNvSpPr txBox="1"/>
            <p:nvPr/>
          </p:nvSpPr>
          <p:spPr>
            <a:xfrm>
              <a:off x="193862" y="5991550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3887" y="5991550"/>
              <a:ext cx="2506663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Bridge to later stages of learning.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436957" y="1380530"/>
            <a:ext cx="7344000" cy="108806"/>
            <a:chOff x="-3399" y="3399"/>
            <a:chExt cx="7492276" cy="108806"/>
          </a:xfrm>
        </p:grpSpPr>
        <p:cxnSp>
          <p:nvCxnSpPr>
            <p:cNvPr id="73" name="Straight Arrow Connector 72"/>
            <p:cNvCxnSpPr/>
            <p:nvPr/>
          </p:nvCxnSpPr>
          <p:spPr>
            <a:xfrm>
              <a:off x="110490" y="57150"/>
              <a:ext cx="7378387" cy="0"/>
            </a:xfrm>
            <a:prstGeom prst="straightConnector1">
              <a:avLst/>
            </a:prstGeom>
            <a:ln w="50800">
              <a:solidFill>
                <a:srgbClr val="604A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/>
            <p:cNvGrpSpPr/>
            <p:nvPr/>
          </p:nvGrpSpPr>
          <p:grpSpPr>
            <a:xfrm>
              <a:off x="-3399" y="3399"/>
              <a:ext cx="1791301" cy="108806"/>
              <a:chOff x="-3999" y="3399"/>
              <a:chExt cx="2107274" cy="108806"/>
            </a:xfrm>
          </p:grpSpPr>
          <p:sp>
            <p:nvSpPr>
              <p:cNvPr id="76" name="Parallelogram 75"/>
              <p:cNvSpPr/>
              <p:nvPr/>
            </p:nvSpPr>
            <p:spPr>
              <a:xfrm rot="10800000" flipV="1">
                <a:off x="-1114" y="3399"/>
                <a:ext cx="2104389" cy="53975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7" name="Parallelogram 76"/>
              <p:cNvSpPr/>
              <p:nvPr/>
            </p:nvSpPr>
            <p:spPr>
              <a:xfrm rot="10800000">
                <a:off x="-3999" y="58205"/>
                <a:ext cx="2104937" cy="54000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75" name="Text Box 2"/>
            <p:cNvSpPr txBox="1">
              <a:spLocks noChangeArrowheads="1"/>
            </p:cNvSpPr>
            <p:nvPr/>
          </p:nvSpPr>
          <p:spPr bwMode="auto">
            <a:xfrm>
              <a:off x="219057" y="10601"/>
              <a:ext cx="1295400" cy="95258"/>
            </a:xfrm>
            <a:prstGeom prst="rect">
              <a:avLst/>
            </a:prstGeom>
            <a:solidFill>
              <a:srgbClr val="604A7B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600" b="1" cap="all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 o n c e p t u a l   p r o g r e s s I o n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3C95943-EE70-4145-967E-2BD6DB678F04}"/>
              </a:ext>
            </a:extLst>
          </p:cNvPr>
          <p:cNvGrpSpPr/>
          <p:nvPr/>
        </p:nvGrpSpPr>
        <p:grpSpPr>
          <a:xfrm>
            <a:off x="230214" y="794961"/>
            <a:ext cx="8683572" cy="4682509"/>
            <a:chOff x="230214" y="794961"/>
            <a:chExt cx="8683572" cy="468250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B7DF6A2-EE30-4E3B-AD93-E89EEF9816BF}"/>
                </a:ext>
              </a:extLst>
            </p:cNvPr>
            <p:cNvGrpSpPr/>
            <p:nvPr/>
          </p:nvGrpSpPr>
          <p:grpSpPr>
            <a:xfrm>
              <a:off x="230214" y="794961"/>
              <a:ext cx="8683572" cy="4682509"/>
              <a:chOff x="212333" y="813857"/>
              <a:chExt cx="8683572" cy="4682509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C231FED9-5C3F-4E33-9148-3BB970EE5731}"/>
                  </a:ext>
                </a:extLst>
              </p:cNvPr>
              <p:cNvGrpSpPr/>
              <p:nvPr/>
            </p:nvGrpSpPr>
            <p:grpSpPr>
              <a:xfrm>
                <a:off x="212333" y="813857"/>
                <a:ext cx="8683572" cy="4682509"/>
                <a:chOff x="212333" y="813857"/>
                <a:chExt cx="8683572" cy="4682509"/>
              </a:xfrm>
            </p:grpSpPr>
            <p:grpSp>
              <p:nvGrpSpPr>
                <p:cNvPr id="89" name="Group 88"/>
                <p:cNvGrpSpPr/>
                <p:nvPr/>
              </p:nvGrpSpPr>
              <p:grpSpPr>
                <a:xfrm>
                  <a:off x="212333" y="813857"/>
                  <a:ext cx="8683572" cy="4682509"/>
                  <a:chOff x="213529" y="766232"/>
                  <a:chExt cx="8683572" cy="4682509"/>
                </a:xfrm>
              </p:grpSpPr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213529" y="766232"/>
                    <a:ext cx="8681180" cy="4682322"/>
                    <a:chOff x="213528" y="781472"/>
                    <a:chExt cx="8681180" cy="4682322"/>
                  </a:xfrm>
                </p:grpSpPr>
                <p:grpSp>
                  <p:nvGrpSpPr>
                    <p:cNvPr id="41" name="Group 40"/>
                    <p:cNvGrpSpPr/>
                    <p:nvPr/>
                  </p:nvGrpSpPr>
                  <p:grpSpPr>
                    <a:xfrm>
                      <a:off x="213528" y="781472"/>
                      <a:ext cx="8681180" cy="4682322"/>
                      <a:chOff x="237339" y="997372"/>
                      <a:chExt cx="8681180" cy="4682322"/>
                    </a:xfrm>
                  </p:grpSpPr>
                  <p:grpSp>
                    <p:nvGrpSpPr>
                      <p:cNvPr id="34" name="Group 33"/>
                      <p:cNvGrpSpPr/>
                      <p:nvPr/>
                    </p:nvGrpSpPr>
                    <p:grpSpPr>
                      <a:xfrm>
                        <a:off x="1353428" y="997372"/>
                        <a:ext cx="7565091" cy="1942089"/>
                        <a:chOff x="1348745" y="997475"/>
                        <a:chExt cx="7565091" cy="1942089"/>
                      </a:xfrm>
                    </p:grpSpPr>
                    <p:grpSp>
                      <p:nvGrpSpPr>
                        <p:cNvPr id="32" name="Group 31"/>
                        <p:cNvGrpSpPr/>
                        <p:nvPr/>
                      </p:nvGrpSpPr>
                      <p:grpSpPr>
                        <a:xfrm>
                          <a:off x="1348745" y="997475"/>
                          <a:ext cx="7565091" cy="1942089"/>
                          <a:chOff x="1348745" y="997475"/>
                          <a:chExt cx="7565091" cy="1942089"/>
                        </a:xfrm>
                      </p:grpSpPr>
                      <p:sp>
                        <p:nvSpPr>
                          <p:cNvPr id="2" name="Rectangle 1"/>
                          <p:cNvSpPr/>
                          <p:nvPr/>
                        </p:nvSpPr>
                        <p:spPr>
                          <a:xfrm>
                            <a:off x="1348745" y="997475"/>
                            <a:ext cx="7565091" cy="503794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>
                              <a:lnSpc>
                                <a:spcPct val="114000"/>
                              </a:lnSpc>
                            </a:pPr>
                            <a:r>
                              <a:rPr lang="en-GB" sz="12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Light has wave properties, which allows it to be refracted at a boundary between one transparent medium and another in which it travels at a different speed.</a:t>
                            </a:r>
                          </a:p>
                        </p:txBody>
                      </p:sp>
                      <p:sp>
                        <p:nvSpPr>
                          <p:cNvPr id="4" name="Rectangle 3"/>
                          <p:cNvSpPr/>
                          <p:nvPr/>
                        </p:nvSpPr>
                        <p:spPr>
                          <a:xfrm>
                            <a:off x="1348745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Use ray diagrams to show how light refracts at a boundary between transparent media.</a:t>
                            </a:r>
                          </a:p>
                        </p:txBody>
                      </p:sp>
                      <p:sp>
                        <p:nvSpPr>
                          <p:cNvPr id="14" name="Rectangle 13"/>
                          <p:cNvSpPr/>
                          <p:nvPr/>
                        </p:nvSpPr>
                        <p:spPr>
                          <a:xfrm>
                            <a:off x="2861813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Describe rules for the refraction of light at a boundary between transparent media.</a:t>
                            </a:r>
                          </a:p>
                        </p:txBody>
                      </p:sp>
                      <p:sp>
                        <p:nvSpPr>
                          <p:cNvPr id="15" name="Rectangle 14"/>
                          <p:cNvSpPr/>
                          <p:nvPr/>
                        </p:nvSpPr>
                        <p:spPr>
                          <a:xfrm>
                            <a:off x="4374881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Use wavefront diagrams to show how water waves refract.</a:t>
                            </a:r>
                          </a:p>
                        </p:txBody>
                      </p:sp>
                      <p:sp>
                        <p:nvSpPr>
                          <p:cNvPr id="16" name="Rectangle 15"/>
                          <p:cNvSpPr/>
                          <p:nvPr/>
                        </p:nvSpPr>
                        <p:spPr>
                          <a:xfrm>
                            <a:off x="5887949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Use a wave model to explain how light refracts.</a:t>
                            </a:r>
                          </a:p>
                        </p:txBody>
                      </p:sp>
                      <p:sp>
                        <p:nvSpPr>
                          <p:cNvPr id="17" name="Rectangle 16"/>
                          <p:cNvSpPr/>
                          <p:nvPr/>
                        </p:nvSpPr>
                        <p:spPr>
                          <a:xfrm>
                            <a:off x="7401019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Compare the refraction of light at the boundary of different pairs of transparent media.</a:t>
                            </a:r>
                          </a:p>
                        </p:txBody>
                      </p:sp>
                      <p:sp>
                        <p:nvSpPr>
                          <p:cNvPr id="20" name="Text Box 234"/>
                          <p:cNvSpPr txBox="1"/>
                          <p:nvPr/>
                        </p:nvSpPr>
                        <p:spPr>
                          <a:xfrm>
                            <a:off x="1464900" y="2601021"/>
                            <a:ext cx="200025" cy="222250"/>
                          </a:xfrm>
                          <a:prstGeom prst="rect">
                            <a:avLst/>
                          </a:prstGeom>
                          <a:solidFill>
                            <a:srgbClr val="604A7B"/>
                          </a:solidFill>
                          <a:ln w="6350">
                            <a:noFill/>
                          </a:ln>
                        </p:spPr>
                        <p:txBody>
                          <a:bodyPr rot="0" spcFirstLastPara="0" vert="horz" wrap="square" lIns="36000" tIns="36000" rIns="36000" bIns="3600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0"/>
                              </a:spcAft>
                            </a:pPr>
                            <a:r>
                              <a:rPr lang="en-GB" sz="800" b="1" dirty="0">
                                <a:solidFill>
                                  <a:srgbClr val="FFFFFF"/>
                                </a:solidFill>
                                <a:effectLst/>
                                <a:latin typeface="Arial Black" panose="020B0A04020102020204" pitchFamily="34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a:t>P</a:t>
                            </a:r>
                            <a:endParaRPr lang="en-GB" sz="11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33" name="Rectangle 32"/>
                        <p:cNvSpPr/>
                        <p:nvPr/>
                      </p:nvSpPr>
                      <p:spPr>
                        <a:xfrm>
                          <a:off x="1348745" y="1497988"/>
                          <a:ext cx="7564274" cy="21737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lnSpc>
                              <a:spcPct val="114000"/>
                            </a:lnSpc>
                          </a:pPr>
                          <a:endParaRPr lang="en-GB" sz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40" name="Group 39"/>
                      <p:cNvGrpSpPr/>
                      <p:nvPr/>
                    </p:nvGrpSpPr>
                    <p:grpSpPr>
                      <a:xfrm>
                        <a:off x="237339" y="1016796"/>
                        <a:ext cx="1080254" cy="4662898"/>
                        <a:chOff x="237339" y="1016796"/>
                        <a:chExt cx="1080254" cy="4662898"/>
                      </a:xfrm>
                    </p:grpSpPr>
                    <p:sp>
                      <p:nvSpPr>
                        <p:cNvPr id="35" name="TextBox 34"/>
                        <p:cNvSpPr txBox="1"/>
                        <p:nvPr/>
                      </p:nvSpPr>
                      <p:spPr>
                        <a:xfrm>
                          <a:off x="238410" y="1016796"/>
                          <a:ext cx="1079183" cy="461665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10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Learning focus </a:t>
                          </a:r>
                          <a:endParaRPr lang="en-GB" sz="1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7" name="TextBox 36"/>
                        <p:cNvSpPr txBox="1"/>
                        <p:nvPr/>
                      </p:nvSpPr>
                      <p:spPr>
                        <a:xfrm>
                          <a:off x="237341" y="1497885"/>
                          <a:ext cx="1079183" cy="1441576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8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As students’ conceptual understanding progresses they can:</a:t>
                          </a:r>
                          <a:endParaRPr lang="en-GB" sz="8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8" name="TextBox 37"/>
                        <p:cNvSpPr txBox="1"/>
                        <p:nvPr/>
                      </p:nvSpPr>
                      <p:spPr>
                        <a:xfrm>
                          <a:off x="237339" y="3013367"/>
                          <a:ext cx="1079183" cy="1296000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10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Diagnostic questions</a:t>
                          </a:r>
                          <a:endParaRPr lang="en-GB" sz="1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9" name="TextBox 38"/>
                        <p:cNvSpPr txBox="1"/>
                        <p:nvPr/>
                      </p:nvSpPr>
                      <p:spPr>
                        <a:xfrm>
                          <a:off x="237339" y="4383694"/>
                          <a:ext cx="1079183" cy="1296000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10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Response activities</a:t>
                          </a:r>
                          <a:endParaRPr lang="en-GB" sz="1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48" name="TextBox 47">
                      <a:hlinkClick r:id="rId5" action="ppaction://hlinksldjump"/>
                    </p:cNvPr>
                    <p:cNvSpPr txBox="1"/>
                    <p:nvPr/>
                  </p:nvSpPr>
                  <p:spPr>
                    <a:xfrm>
                      <a:off x="1330955" y="2797467"/>
                      <a:ext cx="1512000" cy="1296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604A7B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/>
                    </a:sp3d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r>
                        <a:rPr lang="en-GB" sz="11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Refracting rays</a:t>
                      </a:r>
                    </a:p>
                  </p:txBody>
                </p:sp>
              </p:grpSp>
              <p:sp>
                <p:nvSpPr>
                  <p:cNvPr id="52" name="TextBox 51">
                    <a:hlinkClick r:id="rId6" action="ppaction://hlinksldjump"/>
                  </p:cNvPr>
                  <p:cNvSpPr txBox="1"/>
                  <p:nvPr/>
                </p:nvSpPr>
                <p:spPr>
                  <a:xfrm>
                    <a:off x="2843489" y="2782227"/>
                    <a:ext cx="1512000" cy="1296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Bending bananas</a:t>
                    </a:r>
                  </a:p>
                </p:txBody>
              </p:sp>
              <p:sp>
                <p:nvSpPr>
                  <p:cNvPr id="53" name="TextBox 52">
                    <a:hlinkClick r:id="rId7" action="ppaction://hlinksldjump"/>
                  </p:cNvPr>
                  <p:cNvSpPr txBox="1"/>
                  <p:nvPr/>
                </p:nvSpPr>
                <p:spPr>
                  <a:xfrm>
                    <a:off x="4357360" y="2782227"/>
                    <a:ext cx="1512000" cy="1296187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Refracting water waves</a:t>
                    </a:r>
                  </a:p>
                </p:txBody>
              </p:sp>
              <p:sp>
                <p:nvSpPr>
                  <p:cNvPr id="54" name="TextBox 53">
                    <a:hlinkClick r:id="rId8" action="ppaction://hlinksldjump"/>
                  </p:cNvPr>
                  <p:cNvSpPr txBox="1"/>
                  <p:nvPr/>
                </p:nvSpPr>
                <p:spPr>
                  <a:xfrm>
                    <a:off x="5871231" y="2782414"/>
                    <a:ext cx="1512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Representing light</a:t>
                    </a:r>
                  </a:p>
                </p:txBody>
              </p:sp>
              <p:sp>
                <p:nvSpPr>
                  <p:cNvPr id="55" name="TextBox 54">
                    <a:hlinkClick r:id="rId9" action="ppaction://hlinksldjump"/>
                  </p:cNvPr>
                  <p:cNvSpPr txBox="1"/>
                  <p:nvPr/>
                </p:nvSpPr>
                <p:spPr>
                  <a:xfrm>
                    <a:off x="7385101" y="2782227"/>
                    <a:ext cx="1512000" cy="1296187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Liquid refraction</a:t>
                    </a:r>
                  </a:p>
                </p:txBody>
              </p:sp>
              <p:sp>
                <p:nvSpPr>
                  <p:cNvPr id="61" name="TextBox 60">
                    <a:hlinkClick r:id="rId10" action="ppaction://hlinksldjump"/>
                  </p:cNvPr>
                  <p:cNvSpPr txBox="1"/>
                  <p:nvPr/>
                </p:nvSpPr>
                <p:spPr>
                  <a:xfrm>
                    <a:off x="4353619" y="4152554"/>
                    <a:ext cx="3024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Modelling refraction</a:t>
                    </a:r>
                  </a:p>
                </p:txBody>
              </p:sp>
              <p:sp>
                <p:nvSpPr>
                  <p:cNvPr id="62" name="TextBox 61">
                    <a:hlinkClick r:id="rId11" action="ppaction://hlinksldjump"/>
                  </p:cNvPr>
                  <p:cNvSpPr txBox="1"/>
                  <p:nvPr/>
                </p:nvSpPr>
                <p:spPr>
                  <a:xfrm>
                    <a:off x="5870963" y="4800741"/>
                    <a:ext cx="1513068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Explaining refraction</a:t>
                    </a:r>
                  </a:p>
                </p:txBody>
              </p:sp>
              <p:sp>
                <p:nvSpPr>
                  <p:cNvPr id="64" name="TextBox 63">
                    <a:hlinkClick r:id="rId12" action="ppaction://hlinksldjump"/>
                  </p:cNvPr>
                  <p:cNvSpPr txBox="1"/>
                  <p:nvPr/>
                </p:nvSpPr>
                <p:spPr>
                  <a:xfrm>
                    <a:off x="7385101" y="4152554"/>
                    <a:ext cx="1512000" cy="1296187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Turning expectations</a:t>
                    </a:r>
                  </a:p>
                </p:txBody>
              </p:sp>
            </p:grpSp>
            <p:sp>
              <p:nvSpPr>
                <p:cNvPr id="67" name="TextBox 66">
                  <a:hlinkClick r:id="rId13" action="ppaction://hlinksldjump"/>
                  <a:extLst>
                    <a:ext uri="{FF2B5EF4-FFF2-40B4-BE49-F238E27FC236}">
                      <a16:creationId xmlns:a16="http://schemas.microsoft.com/office/drawing/2014/main" id="{28FC16BD-CD9F-4914-8990-6A32F21BA507}"/>
                    </a:ext>
                  </a:extLst>
                </p:cNvPr>
                <p:cNvSpPr txBox="1"/>
                <p:nvPr/>
              </p:nvSpPr>
              <p:spPr>
                <a:xfrm>
                  <a:off x="5870035" y="3478039"/>
                  <a:ext cx="1512000" cy="648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wrap="square" rtlCol="0" anchor="ctr" anchorCtr="0">
                  <a:noAutofit/>
                </a:bodyPr>
                <a:lstStyle/>
                <a:p>
                  <a:pPr algn="ctr"/>
                  <a:r>
                    <a:rPr lang="en-GB" sz="1100" b="1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Refracting light</a:t>
                  </a:r>
                </a:p>
              </p:txBody>
            </p:sp>
          </p:grpSp>
          <p:sp>
            <p:nvSpPr>
              <p:cNvPr id="68" name="TextBox 67">
                <a:hlinkClick r:id="rId14" action="ppaction://hlinksldjump"/>
                <a:extLst>
                  <a:ext uri="{FF2B5EF4-FFF2-40B4-BE49-F238E27FC236}">
                    <a16:creationId xmlns:a16="http://schemas.microsoft.com/office/drawing/2014/main" id="{61EE3FEF-C7BC-42DD-B015-763768165465}"/>
                  </a:ext>
                </a:extLst>
              </p:cNvPr>
              <p:cNvSpPr txBox="1"/>
              <p:nvPr/>
            </p:nvSpPr>
            <p:spPr>
              <a:xfrm>
                <a:off x="1329760" y="4200179"/>
                <a:ext cx="3024000" cy="129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1100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Measuring refraction</a:t>
                </a: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B3FB373-B4AD-48CB-A6B6-8AF3888260F3}"/>
                </a:ext>
              </a:extLst>
            </p:cNvPr>
            <p:cNvSpPr/>
            <p:nvPr/>
          </p:nvSpPr>
          <p:spPr>
            <a:xfrm>
              <a:off x="4374045" y="4829283"/>
              <a:ext cx="1512000" cy="648000"/>
            </a:xfrm>
            <a:prstGeom prst="rect">
              <a:avLst/>
            </a:prstGeom>
            <a:noFill/>
            <a:ln>
              <a:solidFill>
                <a:srgbClr val="604A7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02271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FD51490-E371-4654-9BD5-8299B8962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Bending bananas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57306" y="1764149"/>
            <a:ext cx="8407182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lvl="0" algn="ctr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light moves from water into air … </a:t>
            </a: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756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rule for the refraction of light moving </a:t>
            </a: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 of 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water?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To do: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each row pick one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statement that you think is right.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85067" y="1764149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85069" y="2455535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66562" y="3166338"/>
            <a:ext cx="324051" cy="893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70229" y="4217725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66560" y="4908079"/>
            <a:ext cx="324051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4463" y="3159865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changes direction at the boundary.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09475" y="3166337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changes direction through the water.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64488" y="3159865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changes direction through the air.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54463" y="4211251"/>
            <a:ext cx="414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bends towards the normal line.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24488" y="4211251"/>
            <a:ext cx="414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</a:t>
            </a:r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bends away from the normal line.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9318F4-6262-4903-9B49-E2169C96872F}"/>
              </a:ext>
            </a:extLst>
          </p:cNvPr>
          <p:cNvSpPr txBox="1"/>
          <p:nvPr/>
        </p:nvSpPr>
        <p:spPr>
          <a:xfrm>
            <a:off x="572969" y="2455535"/>
            <a:ext cx="270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it slows down.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717342-4D7D-4321-A587-4DD93D3E454F}"/>
              </a:ext>
            </a:extLst>
          </p:cNvPr>
          <p:cNvSpPr txBox="1"/>
          <p:nvPr/>
        </p:nvSpPr>
        <p:spPr>
          <a:xfrm>
            <a:off x="3427981" y="2462007"/>
            <a:ext cx="270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it speeds up.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ECF59A-E011-4CAA-B85C-78DD2BAFA0E1}"/>
              </a:ext>
            </a:extLst>
          </p:cNvPr>
          <p:cNvSpPr txBox="1"/>
          <p:nvPr/>
        </p:nvSpPr>
        <p:spPr>
          <a:xfrm>
            <a:off x="6282994" y="2455535"/>
            <a:ext cx="270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it continues at the same speed.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9B6A2A-28EC-4FBB-A459-D2F6EA15F9F6}"/>
              </a:ext>
            </a:extLst>
          </p:cNvPr>
          <p:cNvSpPr txBox="1"/>
          <p:nvPr/>
        </p:nvSpPr>
        <p:spPr>
          <a:xfrm>
            <a:off x="554463" y="4905621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continues in a straight line if the angle of incidence is 0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3D2402-5F51-4034-AC38-AEAB80C8BEF0}"/>
              </a:ext>
            </a:extLst>
          </p:cNvPr>
          <p:cNvSpPr txBox="1"/>
          <p:nvPr/>
        </p:nvSpPr>
        <p:spPr>
          <a:xfrm>
            <a:off x="3409475" y="4912093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continues in a straight line if the angle of incidence is 90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AB6943-D6FE-48AC-9708-068D0F47BB70}"/>
              </a:ext>
            </a:extLst>
          </p:cNvPr>
          <p:cNvSpPr txBox="1"/>
          <p:nvPr/>
        </p:nvSpPr>
        <p:spPr>
          <a:xfrm>
            <a:off x="6264488" y="4905621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always bends as it moves from air into water.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90A14D-D91E-401B-BDF0-305BCC009B28}"/>
              </a:ext>
            </a:extLst>
          </p:cNvPr>
          <p:cNvSpPr/>
          <p:nvPr/>
        </p:nvSpPr>
        <p:spPr>
          <a:xfrm>
            <a:off x="554463" y="5904271"/>
            <a:ext cx="8391519" cy="323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400" dirty="0"/>
              <a:t>Refractive index of air = 1.0	Refractive index of water = 1.3	(water is optically more dense)</a:t>
            </a:r>
          </a:p>
        </p:txBody>
      </p:sp>
    </p:spTree>
    <p:extLst>
      <p:ext uri="{BB962C8B-B14F-4D97-AF65-F5344CB8AC3E}">
        <p14:creationId xmlns:p14="http://schemas.microsoft.com/office/powerpoint/2010/main" val="1253075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FD51490-E371-4654-9BD5-8299B8962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Bending bananas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57306" y="1764149"/>
            <a:ext cx="8407182" cy="540000"/>
          </a:xfrm>
          <a:prstGeom prst="rect">
            <a:avLst/>
          </a:prstGeom>
          <a:solidFill>
            <a:srgbClr val="A8D08D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lvl="0" algn="ctr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light moves from water into air … </a:t>
            </a: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89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lvl="0" indent="-360363">
              <a:spcAft>
                <a:spcPts val="1200"/>
              </a:spcAft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lang="en-US" dirty="0"/>
              <a:t>	The rule for the refraction of light moving </a:t>
            </a:r>
            <a:r>
              <a:rPr lang="en-US" b="1" i="1" dirty="0"/>
              <a:t>out of</a:t>
            </a:r>
            <a:r>
              <a:rPr lang="en-US" dirty="0"/>
              <a:t> water.</a:t>
            </a:r>
          </a:p>
          <a:p>
            <a:pPr lvl="0">
              <a:defRPr/>
            </a:pPr>
            <a:r>
              <a:rPr lang="en-US" sz="1400" b="1" dirty="0"/>
              <a:t>Answers:</a:t>
            </a:r>
            <a:endParaRPr lang="en-US" sz="1400" dirty="0"/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85067" y="1764149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85069" y="2455535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66562" y="3166338"/>
            <a:ext cx="324051" cy="893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70229" y="4217725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66560" y="4908079"/>
            <a:ext cx="324051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4463" y="3159865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changes direction at the boundary.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09475" y="3166337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changes direction through the water.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64488" y="3159865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changes direction through the air.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54463" y="4211251"/>
            <a:ext cx="414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bends towards the normal line.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24488" y="4211251"/>
            <a:ext cx="414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</a:t>
            </a:r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bends away from the normal line.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9318F4-6262-4903-9B49-E2169C96872F}"/>
              </a:ext>
            </a:extLst>
          </p:cNvPr>
          <p:cNvSpPr txBox="1"/>
          <p:nvPr/>
        </p:nvSpPr>
        <p:spPr>
          <a:xfrm>
            <a:off x="572969" y="2455535"/>
            <a:ext cx="270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it slows down.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717342-4D7D-4321-A587-4DD93D3E454F}"/>
              </a:ext>
            </a:extLst>
          </p:cNvPr>
          <p:cNvSpPr txBox="1"/>
          <p:nvPr/>
        </p:nvSpPr>
        <p:spPr>
          <a:xfrm>
            <a:off x="3427981" y="2462007"/>
            <a:ext cx="270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it speeds up.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ECF59A-E011-4CAA-B85C-78DD2BAFA0E1}"/>
              </a:ext>
            </a:extLst>
          </p:cNvPr>
          <p:cNvSpPr txBox="1"/>
          <p:nvPr/>
        </p:nvSpPr>
        <p:spPr>
          <a:xfrm>
            <a:off x="6282994" y="2455535"/>
            <a:ext cx="270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it continues at the same speed.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9B6A2A-28EC-4FBB-A459-D2F6EA15F9F6}"/>
              </a:ext>
            </a:extLst>
          </p:cNvPr>
          <p:cNvSpPr txBox="1"/>
          <p:nvPr/>
        </p:nvSpPr>
        <p:spPr>
          <a:xfrm>
            <a:off x="554463" y="4905621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continues in a straight line if the angle of incidence is 0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3D2402-5F51-4034-AC38-AEAB80C8BEF0}"/>
              </a:ext>
            </a:extLst>
          </p:cNvPr>
          <p:cNvSpPr txBox="1"/>
          <p:nvPr/>
        </p:nvSpPr>
        <p:spPr>
          <a:xfrm>
            <a:off x="3409475" y="4912093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continues in a straight line if the angle of incidence is 90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AB6943-D6FE-48AC-9708-068D0F47BB70}"/>
              </a:ext>
            </a:extLst>
          </p:cNvPr>
          <p:cNvSpPr txBox="1"/>
          <p:nvPr/>
        </p:nvSpPr>
        <p:spPr>
          <a:xfrm>
            <a:off x="6264488" y="4905621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always bends as it moves from air into water.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90A14D-D91E-401B-BDF0-305BCC009B28}"/>
              </a:ext>
            </a:extLst>
          </p:cNvPr>
          <p:cNvSpPr/>
          <p:nvPr/>
        </p:nvSpPr>
        <p:spPr>
          <a:xfrm>
            <a:off x="554463" y="5904271"/>
            <a:ext cx="8391519" cy="323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400" dirty="0"/>
              <a:t>Refractive index of air = 1.0	Refractive index of water = 1.3	(water is optically more dense)</a:t>
            </a:r>
          </a:p>
        </p:txBody>
      </p:sp>
      <p:sp>
        <p:nvSpPr>
          <p:cNvPr id="33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47F0B25B-287F-487D-BE57-FA3F622E5DFA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52030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Refracting water waves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4"/>
            <a:ext cx="8285163" cy="8830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 wavefront diagram shows the crests of a wave.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shows the tops of a wave from above.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50E22C0-BD10-46A2-9508-34F846A80174}"/>
              </a:ext>
            </a:extLst>
          </p:cNvPr>
          <p:cNvGrpSpPr/>
          <p:nvPr/>
        </p:nvGrpSpPr>
        <p:grpSpPr>
          <a:xfrm>
            <a:off x="859551" y="2095654"/>
            <a:ext cx="7424898" cy="3016138"/>
            <a:chOff x="457200" y="1920931"/>
            <a:chExt cx="7424898" cy="3016138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DCD084E2-C1A8-407B-97A0-C2076F243DCE}"/>
                </a:ext>
              </a:extLst>
            </p:cNvPr>
            <p:cNvGrpSpPr/>
            <p:nvPr/>
          </p:nvGrpSpPr>
          <p:grpSpPr>
            <a:xfrm>
              <a:off x="2982749" y="1920931"/>
              <a:ext cx="4899349" cy="3016138"/>
              <a:chOff x="2104444" y="1852862"/>
              <a:chExt cx="4899349" cy="3016138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410C8E52-030E-4EEB-8479-74DF018AA8AF}"/>
                  </a:ext>
                </a:extLst>
              </p:cNvPr>
              <p:cNvGrpSpPr/>
              <p:nvPr/>
            </p:nvGrpSpPr>
            <p:grpSpPr>
              <a:xfrm>
                <a:off x="2104444" y="1852862"/>
                <a:ext cx="4899349" cy="1410963"/>
                <a:chOff x="2104444" y="1852862"/>
                <a:chExt cx="4899349" cy="1410963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994ED4E7-175E-48EA-93BF-356EAF9A46AC}"/>
                    </a:ext>
                  </a:extLst>
                </p:cNvPr>
                <p:cNvGrpSpPr/>
                <p:nvPr/>
              </p:nvGrpSpPr>
              <p:grpSpPr>
                <a:xfrm>
                  <a:off x="2104444" y="1852862"/>
                  <a:ext cx="4899349" cy="705113"/>
                  <a:chOff x="1917700" y="2237873"/>
                  <a:chExt cx="4899349" cy="705113"/>
                </a:xfrm>
              </p:grpSpPr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BCE424BE-E14E-4D9D-9EBE-E974D86B9991}"/>
                      </a:ext>
                    </a:extLst>
                  </p:cNvPr>
                  <p:cNvGrpSpPr/>
                  <p:nvPr/>
                </p:nvGrpSpPr>
                <p:grpSpPr>
                  <a:xfrm>
                    <a:off x="1917700" y="2401810"/>
                    <a:ext cx="4899349" cy="541176"/>
                    <a:chOff x="1917700" y="2401810"/>
                    <a:chExt cx="4899349" cy="541176"/>
                  </a:xfrm>
                </p:grpSpPr>
                <p:sp>
                  <p:nvSpPr>
                    <p:cNvPr id="6" name="Freeform: Shape 5">
                      <a:extLst>
                        <a:ext uri="{FF2B5EF4-FFF2-40B4-BE49-F238E27FC236}">
                          <a16:creationId xmlns:a16="http://schemas.microsoft.com/office/drawing/2014/main" id="{23D99ECE-DC4F-4B89-8D9A-5850BD90E1D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917700" y="2401810"/>
                      <a:ext cx="3695700" cy="541176"/>
                    </a:xfrm>
                    <a:custGeom>
                      <a:avLst/>
                      <a:gdLst>
                        <a:gd name="connsiteX0" fmla="*/ 0 w 5372100"/>
                        <a:gd name="connsiteY0" fmla="*/ 1272541 h 2560326"/>
                        <a:gd name="connsiteX1" fmla="*/ 464820 w 5372100"/>
                        <a:gd name="connsiteY1" fmla="*/ 1 h 2560326"/>
                        <a:gd name="connsiteX2" fmla="*/ 906780 w 5372100"/>
                        <a:gd name="connsiteY2" fmla="*/ 1272541 h 2560326"/>
                        <a:gd name="connsiteX3" fmla="*/ 1379220 w 5372100"/>
                        <a:gd name="connsiteY3" fmla="*/ 2552701 h 2560326"/>
                        <a:gd name="connsiteX4" fmla="*/ 1805940 w 5372100"/>
                        <a:gd name="connsiteY4" fmla="*/ 1264921 h 2560326"/>
                        <a:gd name="connsiteX5" fmla="*/ 2240280 w 5372100"/>
                        <a:gd name="connsiteY5" fmla="*/ 1 h 2560326"/>
                        <a:gd name="connsiteX6" fmla="*/ 2705100 w 5372100"/>
                        <a:gd name="connsiteY6" fmla="*/ 1264921 h 2560326"/>
                        <a:gd name="connsiteX7" fmla="*/ 3139440 w 5372100"/>
                        <a:gd name="connsiteY7" fmla="*/ 2537461 h 2560326"/>
                        <a:gd name="connsiteX8" fmla="*/ 3589020 w 5372100"/>
                        <a:gd name="connsiteY8" fmla="*/ 1272541 h 2560326"/>
                        <a:gd name="connsiteX9" fmla="*/ 4030980 w 5372100"/>
                        <a:gd name="connsiteY9" fmla="*/ 1 h 2560326"/>
                        <a:gd name="connsiteX10" fmla="*/ 4480560 w 5372100"/>
                        <a:gd name="connsiteY10" fmla="*/ 1280161 h 2560326"/>
                        <a:gd name="connsiteX11" fmla="*/ 4930140 w 5372100"/>
                        <a:gd name="connsiteY11" fmla="*/ 2560321 h 2560326"/>
                        <a:gd name="connsiteX12" fmla="*/ 5372100 w 5372100"/>
                        <a:gd name="connsiteY12" fmla="*/ 1264921 h 25603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5372100" h="2560326">
                          <a:moveTo>
                            <a:pt x="0" y="1272541"/>
                          </a:moveTo>
                          <a:cubicBezTo>
                            <a:pt x="156845" y="636271"/>
                            <a:pt x="313690" y="1"/>
                            <a:pt x="464820" y="1"/>
                          </a:cubicBezTo>
                          <a:cubicBezTo>
                            <a:pt x="615950" y="1"/>
                            <a:pt x="754380" y="847091"/>
                            <a:pt x="906780" y="1272541"/>
                          </a:cubicBezTo>
                          <a:cubicBezTo>
                            <a:pt x="1059180" y="1697991"/>
                            <a:pt x="1229360" y="2553971"/>
                            <a:pt x="1379220" y="2552701"/>
                          </a:cubicBezTo>
                          <a:cubicBezTo>
                            <a:pt x="1529080" y="2551431"/>
                            <a:pt x="1662430" y="1690371"/>
                            <a:pt x="1805940" y="1264921"/>
                          </a:cubicBezTo>
                          <a:cubicBezTo>
                            <a:pt x="1949450" y="839471"/>
                            <a:pt x="2090420" y="1"/>
                            <a:pt x="2240280" y="1"/>
                          </a:cubicBezTo>
                          <a:cubicBezTo>
                            <a:pt x="2390140" y="1"/>
                            <a:pt x="2555240" y="842011"/>
                            <a:pt x="2705100" y="1264921"/>
                          </a:cubicBezTo>
                          <a:cubicBezTo>
                            <a:pt x="2854960" y="1687831"/>
                            <a:pt x="2992120" y="2536191"/>
                            <a:pt x="3139440" y="2537461"/>
                          </a:cubicBezTo>
                          <a:cubicBezTo>
                            <a:pt x="3286760" y="2538731"/>
                            <a:pt x="3440430" y="1695451"/>
                            <a:pt x="3589020" y="1272541"/>
                          </a:cubicBezTo>
                          <a:cubicBezTo>
                            <a:pt x="3737610" y="849631"/>
                            <a:pt x="3882390" y="-1269"/>
                            <a:pt x="4030980" y="1"/>
                          </a:cubicBezTo>
                          <a:cubicBezTo>
                            <a:pt x="4179570" y="1271"/>
                            <a:pt x="4480560" y="1280161"/>
                            <a:pt x="4480560" y="1280161"/>
                          </a:cubicBezTo>
                          <a:cubicBezTo>
                            <a:pt x="4630420" y="1706881"/>
                            <a:pt x="4781550" y="2562861"/>
                            <a:pt x="4930140" y="2560321"/>
                          </a:cubicBezTo>
                          <a:cubicBezTo>
                            <a:pt x="5078730" y="2557781"/>
                            <a:pt x="5225415" y="1911351"/>
                            <a:pt x="5372100" y="1264921"/>
                          </a:cubicBezTo>
                        </a:path>
                      </a:pathLst>
                    </a:custGeom>
                    <a:noFill/>
                    <a:ln w="50800" cap="rnd">
                      <a:solidFill>
                        <a:srgbClr val="23647F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8" name="Straight Connector 7">
                      <a:extLst>
                        <a:ext uri="{FF2B5EF4-FFF2-40B4-BE49-F238E27FC236}">
                          <a16:creationId xmlns:a16="http://schemas.microsoft.com/office/drawing/2014/main" id="{C23D73DA-6EEC-434F-A4FE-F147E7AB45D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613400" y="2672398"/>
                      <a:ext cx="1203649" cy="0"/>
                    </a:xfrm>
                    <a:prstGeom prst="line">
                      <a:avLst/>
                    </a:prstGeom>
                    <a:ln w="50800" cap="rnd">
                      <a:solidFill>
                        <a:srgbClr val="23647F"/>
                      </a:solidFill>
                      <a:round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3" name="Straight Arrow Connector 12">
                    <a:extLst>
                      <a:ext uri="{FF2B5EF4-FFF2-40B4-BE49-F238E27FC236}">
                        <a16:creationId xmlns:a16="http://schemas.microsoft.com/office/drawing/2014/main" id="{FACEDCE9-1491-4530-90D2-5DBD152E52DA}"/>
                      </a:ext>
                    </a:extLst>
                  </p:cNvPr>
                  <p:cNvCxnSpPr/>
                  <p:nvPr/>
                </p:nvCxnSpPr>
                <p:spPr>
                  <a:xfrm>
                    <a:off x="3026610" y="2237873"/>
                    <a:ext cx="2586790" cy="0"/>
                  </a:xfrm>
                  <a:prstGeom prst="straightConnector1">
                    <a:avLst/>
                  </a:prstGeom>
                  <a:ln w="12700">
                    <a:solidFill>
                      <a:srgbClr val="C00000"/>
                    </a:solidFill>
                    <a:tailEnd type="arrow" w="lg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365AC6E8-C731-4829-A984-1848829E8EA1}"/>
                    </a:ext>
                  </a:extLst>
                </p:cNvPr>
                <p:cNvGrpSpPr/>
                <p:nvPr/>
              </p:nvGrpSpPr>
              <p:grpSpPr>
                <a:xfrm>
                  <a:off x="3019926" y="2201779"/>
                  <a:ext cx="2472479" cy="1062046"/>
                  <a:chOff x="3019926" y="2101021"/>
                  <a:chExt cx="2472479" cy="1836000"/>
                </a:xfrm>
              </p:grpSpPr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2B628A89-E5E9-4909-A1E3-6961A85482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19926" y="2101021"/>
                    <a:ext cx="0" cy="1836000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0BBB9E88-31E8-431A-BF18-BAE1B86C66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256166" y="2101021"/>
                    <a:ext cx="0" cy="1836000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069EAF0F-8ECB-48F6-A8E9-575BD76545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2405" y="2101021"/>
                    <a:ext cx="0" cy="1836000"/>
                  </a:xfrm>
                  <a:prstGeom prst="line">
                    <a:avLst/>
                  </a:prstGeom>
                  <a:ln w="6350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3FFF90E2-5B3A-4278-8246-70B19F4C73AF}"/>
                  </a:ext>
                </a:extLst>
              </p:cNvPr>
              <p:cNvGrpSpPr/>
              <p:nvPr/>
            </p:nvGrpSpPr>
            <p:grpSpPr>
              <a:xfrm>
                <a:off x="3019926" y="3429000"/>
                <a:ext cx="2780218" cy="1440000"/>
                <a:chOff x="3019926" y="3429000"/>
                <a:chExt cx="2780218" cy="1440000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C79CE220-D5A7-48D3-9724-739E6940819D}"/>
                    </a:ext>
                  </a:extLst>
                </p:cNvPr>
                <p:cNvGrpSpPr/>
                <p:nvPr/>
              </p:nvGrpSpPr>
              <p:grpSpPr>
                <a:xfrm>
                  <a:off x="3019926" y="3429000"/>
                  <a:ext cx="2472479" cy="1440000"/>
                  <a:chOff x="3019926" y="2101021"/>
                  <a:chExt cx="2472479" cy="1836000"/>
                </a:xfrm>
              </p:grpSpPr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319C19D2-F5C7-42DF-A46C-B496E30F1E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019926" y="2101021"/>
                    <a:ext cx="0" cy="183600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B9AF08AE-EB16-4B48-9921-E1B3E5E30E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256166" y="2101021"/>
                    <a:ext cx="0" cy="183600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DEA54374-08CC-460F-8250-54D045DF4A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92405" y="2101021"/>
                    <a:ext cx="0" cy="183600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93B7C99A-C013-4484-874D-D5F5D9CA7DCE}"/>
                    </a:ext>
                  </a:extLst>
                </p:cNvPr>
                <p:cNvCxnSpPr/>
                <p:nvPr/>
              </p:nvCxnSpPr>
              <p:spPr>
                <a:xfrm>
                  <a:off x="3213354" y="4149000"/>
                  <a:ext cx="2586790" cy="0"/>
                </a:xfrm>
                <a:prstGeom prst="straightConnector1">
                  <a:avLst/>
                </a:prstGeom>
                <a:ln w="12700">
                  <a:solidFill>
                    <a:srgbClr val="C00000"/>
                  </a:solidFill>
                  <a:tailEnd type="arrow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E2101F5-A08F-4CCA-A53C-2ACCDB50BB81}"/>
                </a:ext>
              </a:extLst>
            </p:cNvPr>
            <p:cNvSpPr txBox="1"/>
            <p:nvPr/>
          </p:nvSpPr>
          <p:spPr>
            <a:xfrm>
              <a:off x="457200" y="2047679"/>
              <a:ext cx="261084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A wave</a:t>
              </a:r>
            </a:p>
            <a:p>
              <a:pPr algn="ctr"/>
              <a:r>
                <a:rPr lang="en-GB" sz="1600" i="1" dirty="0">
                  <a:latin typeface="Verdana" panose="020B0604030504040204" pitchFamily="34" charset="0"/>
                  <a:ea typeface="Verdana" panose="020B0604030504040204" pitchFamily="34" charset="0"/>
                </a:rPr>
                <a:t>(looking from the side)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8E540DE-766B-4B23-92DE-8A1C0794609C}"/>
                </a:ext>
              </a:extLst>
            </p:cNvPr>
            <p:cNvSpPr txBox="1"/>
            <p:nvPr/>
          </p:nvSpPr>
          <p:spPr>
            <a:xfrm>
              <a:off x="457200" y="3909292"/>
              <a:ext cx="261084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A wavefront diagram</a:t>
              </a:r>
            </a:p>
            <a:p>
              <a:pPr algn="ctr"/>
              <a:r>
                <a:rPr lang="en-GB" sz="1600" i="1" dirty="0">
                  <a:latin typeface="Verdana" panose="020B0604030504040204" pitchFamily="34" charset="0"/>
                  <a:ea typeface="Verdana" panose="020B0604030504040204" pitchFamily="34" charset="0"/>
                </a:rPr>
                <a:t>(looking from the top)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3179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6DF97B4-4FE4-4EA3-9EFF-99DF67F78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1" y="654448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Refracting water waves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3138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they move into shallow water, water waves slow down and refract.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wavefront diagram shows how water waves refract?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57200" y="2011997"/>
            <a:ext cx="8285163" cy="378393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457200" y="3493291"/>
            <a:ext cx="4054980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Text Placeholder 17"/>
          <p:cNvSpPr txBox="1">
            <a:spLocks/>
          </p:cNvSpPr>
          <p:nvPr/>
        </p:nvSpPr>
        <p:spPr>
          <a:xfrm>
            <a:off x="4577703" y="3493291"/>
            <a:ext cx="4051947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 Placeholder 17"/>
          <p:cNvSpPr txBox="1">
            <a:spLocks/>
          </p:cNvSpPr>
          <p:nvPr/>
        </p:nvSpPr>
        <p:spPr>
          <a:xfrm>
            <a:off x="457200" y="5408984"/>
            <a:ext cx="4054980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Text Placeholder 17"/>
          <p:cNvSpPr txBox="1">
            <a:spLocks/>
          </p:cNvSpPr>
          <p:nvPr/>
        </p:nvSpPr>
        <p:spPr>
          <a:xfrm>
            <a:off x="4577703" y="5408984"/>
            <a:ext cx="4051947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33DB0B-06F9-49ED-BCEF-5A5A828A95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7533" y="133050"/>
            <a:ext cx="1864830" cy="61825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8AA6DD-E5E0-4EEA-987C-97D6EC7428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0179" y="1933499"/>
            <a:ext cx="2257823" cy="19704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1EB6411-C228-4306-84F0-D8725C0748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8647" y="1994881"/>
            <a:ext cx="2447061" cy="187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DFAE05-54C5-4E0C-B263-4E819D6F7A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7572" y="3923927"/>
            <a:ext cx="2447060" cy="187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2F1E19-9F14-4F38-9184-C7A64DC911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90179" y="3881646"/>
            <a:ext cx="2277578" cy="2111936"/>
          </a:xfrm>
          <a:prstGeom prst="rect">
            <a:avLst/>
          </a:prstGeom>
        </p:spPr>
      </p:pic>
      <p:sp>
        <p:nvSpPr>
          <p:cNvPr id="20" name="Rounded Rectangle 18">
            <a:hlinkClick r:id="rId9" action="ppaction://hlinksldjump"/>
            <a:extLst>
              <a:ext uri="{FF2B5EF4-FFF2-40B4-BE49-F238E27FC236}">
                <a16:creationId xmlns:a16="http://schemas.microsoft.com/office/drawing/2014/main" id="{07B987BD-DBD4-4EDA-870A-8407033F0BF6}"/>
              </a:ext>
            </a:extLst>
          </p:cNvPr>
          <p:cNvSpPr/>
          <p:nvPr/>
        </p:nvSpPr>
        <p:spPr>
          <a:xfrm>
            <a:off x="179512" y="147120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476532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Representing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285163" cy="1410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can refract at a boundary between one transparent medium and another.</a:t>
            </a:r>
          </a:p>
        </p:txBody>
      </p:sp>
      <p:pic>
        <p:nvPicPr>
          <p:cNvPr id="1026" name="Picture 2" descr="File:Refraction photo.png">
            <a:extLst>
              <a:ext uri="{FF2B5EF4-FFF2-40B4-BE49-F238E27FC236}">
                <a16:creationId xmlns:a16="http://schemas.microsoft.com/office/drawing/2014/main" id="{A7A5A1B6-D0A2-44FE-9476-D3AD8C4E4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611" y="1803400"/>
            <a:ext cx="5768778" cy="383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198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101">
            <a:extLst>
              <a:ext uri="{FF2B5EF4-FFF2-40B4-BE49-F238E27FC236}">
                <a16:creationId xmlns:a16="http://schemas.microsoft.com/office/drawing/2014/main" id="{5FBD071C-A455-4924-8B44-490DFA22C0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1" y="649619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Representing light</a:t>
            </a:r>
            <a:endParaRPr lang="en-GB" dirty="0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843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There are different ways to represent light.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is the best way to represent light to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how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refracts?</a:t>
            </a:r>
          </a:p>
        </p:txBody>
      </p:sp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9C0E77B8-D5BF-4A33-AC30-F54156C81303}"/>
              </a:ext>
            </a:extLst>
          </p:cNvPr>
          <p:cNvSpPr txBox="1">
            <a:spLocks/>
          </p:cNvSpPr>
          <p:nvPr/>
        </p:nvSpPr>
        <p:spPr>
          <a:xfrm>
            <a:off x="609600" y="3645691"/>
            <a:ext cx="2189742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6EF1B995-1F5C-43E9-9F10-B55B3C568CE9}"/>
              </a:ext>
            </a:extLst>
          </p:cNvPr>
          <p:cNvGrpSpPr/>
          <p:nvPr/>
        </p:nvGrpSpPr>
        <p:grpSpPr>
          <a:xfrm>
            <a:off x="409362" y="2055706"/>
            <a:ext cx="8223477" cy="3568323"/>
            <a:chOff x="418239" y="2242895"/>
            <a:chExt cx="8223477" cy="3568323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5B711F6E-A411-4802-975C-0DD14DD626A9}"/>
                </a:ext>
              </a:extLst>
            </p:cNvPr>
            <p:cNvGrpSpPr/>
            <p:nvPr/>
          </p:nvGrpSpPr>
          <p:grpSpPr>
            <a:xfrm>
              <a:off x="3114567" y="2242895"/>
              <a:ext cx="2753433" cy="3568323"/>
              <a:chOff x="2948964" y="2284960"/>
              <a:chExt cx="2753433" cy="3568323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E14AD89C-EDB8-479A-AAD5-62C7AD400A95}"/>
                  </a:ext>
                </a:extLst>
              </p:cNvPr>
              <p:cNvCxnSpPr/>
              <p:nvPr/>
            </p:nvCxnSpPr>
            <p:spPr>
              <a:xfrm>
                <a:off x="2948964" y="2289283"/>
                <a:ext cx="0" cy="356400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0B478D42-675A-4D6A-AF4C-7E89D0661707}"/>
                  </a:ext>
                </a:extLst>
              </p:cNvPr>
              <p:cNvCxnSpPr/>
              <p:nvPr/>
            </p:nvCxnSpPr>
            <p:spPr>
              <a:xfrm>
                <a:off x="5702397" y="2284960"/>
                <a:ext cx="0" cy="3564000"/>
              </a:xfrm>
              <a:prstGeom prst="line">
                <a:avLst/>
              </a:prstGeom>
              <a:ln w="25400">
                <a:solidFill>
                  <a:srgbClr val="00658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49832E2-65DE-4B81-9086-089E532F3DDC}"/>
                </a:ext>
              </a:extLst>
            </p:cNvPr>
            <p:cNvGrpSpPr/>
            <p:nvPr/>
          </p:nvGrpSpPr>
          <p:grpSpPr>
            <a:xfrm>
              <a:off x="418239" y="2752247"/>
              <a:ext cx="8223477" cy="2019816"/>
              <a:chOff x="428496" y="3022290"/>
              <a:chExt cx="8223477" cy="2019816"/>
            </a:xfrm>
          </p:grpSpPr>
          <p:pic>
            <p:nvPicPr>
              <p:cNvPr id="106" name="Picture 105">
                <a:extLst>
                  <a:ext uri="{FF2B5EF4-FFF2-40B4-BE49-F238E27FC236}">
                    <a16:creationId xmlns:a16="http://schemas.microsoft.com/office/drawing/2014/main" id="{A2C2DC2C-781C-402F-AC6B-375262A321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8496" y="3119408"/>
                <a:ext cx="2527008" cy="1829275"/>
              </a:xfrm>
              <a:prstGeom prst="rect">
                <a:avLst/>
              </a:prstGeom>
            </p:spPr>
          </p:pic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698059F1-B0DB-43EF-9BCC-8E2248AC34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72813" y="3076781"/>
                <a:ext cx="2679160" cy="1965325"/>
              </a:xfrm>
              <a:prstGeom prst="rect">
                <a:avLst/>
              </a:prstGeom>
            </p:spPr>
          </p:pic>
          <p:pic>
            <p:nvPicPr>
              <p:cNvPr id="108" name="Picture 107">
                <a:extLst>
                  <a:ext uri="{FF2B5EF4-FFF2-40B4-BE49-F238E27FC236}">
                    <a16:creationId xmlns:a16="http://schemas.microsoft.com/office/drawing/2014/main" id="{3FD56191-7927-40E3-B92F-0E9D9CC396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16616" y="3022290"/>
                <a:ext cx="2567086" cy="1883739"/>
              </a:xfrm>
              <a:prstGeom prst="rect">
                <a:avLst/>
              </a:prstGeom>
            </p:spPr>
          </p:pic>
        </p:grpSp>
      </p:grpSp>
      <p:sp>
        <p:nvSpPr>
          <p:cNvPr id="118" name="Text Placeholder 17">
            <a:extLst>
              <a:ext uri="{FF2B5EF4-FFF2-40B4-BE49-F238E27FC236}">
                <a16:creationId xmlns:a16="http://schemas.microsoft.com/office/drawing/2014/main" id="{CB9EE9E6-2028-4551-AEFE-6D47CCE1D35A}"/>
              </a:ext>
            </a:extLst>
          </p:cNvPr>
          <p:cNvSpPr txBox="1">
            <a:spLocks/>
          </p:cNvSpPr>
          <p:nvPr/>
        </p:nvSpPr>
        <p:spPr>
          <a:xfrm>
            <a:off x="461482" y="4848468"/>
            <a:ext cx="2736000" cy="360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Ray diagram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9" name="Text Placeholder 17">
            <a:extLst>
              <a:ext uri="{FF2B5EF4-FFF2-40B4-BE49-F238E27FC236}">
                <a16:creationId xmlns:a16="http://schemas.microsoft.com/office/drawing/2014/main" id="{755530E7-A25D-4B9A-810D-A17D6B28F000}"/>
              </a:ext>
            </a:extLst>
          </p:cNvPr>
          <p:cNvSpPr txBox="1">
            <a:spLocks/>
          </p:cNvSpPr>
          <p:nvPr/>
        </p:nvSpPr>
        <p:spPr>
          <a:xfrm>
            <a:off x="5962876" y="4852791"/>
            <a:ext cx="2736000" cy="360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 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Wavefront diagram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0" name="Text Placeholder 17">
            <a:extLst>
              <a:ext uri="{FF2B5EF4-FFF2-40B4-BE49-F238E27FC236}">
                <a16:creationId xmlns:a16="http://schemas.microsoft.com/office/drawing/2014/main" id="{AA4F4A05-6F46-4416-BF98-66B130FD9D3A}"/>
              </a:ext>
            </a:extLst>
          </p:cNvPr>
          <p:cNvSpPr txBox="1">
            <a:spLocks/>
          </p:cNvSpPr>
          <p:nvPr/>
        </p:nvSpPr>
        <p:spPr>
          <a:xfrm>
            <a:off x="3226876" y="4852791"/>
            <a:ext cx="2736000" cy="360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Wave diagram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Rounded Rectangle 18">
            <a:hlinkClick r:id="rId7" action="ppaction://hlinksldjump"/>
            <a:extLst>
              <a:ext uri="{FF2B5EF4-FFF2-40B4-BE49-F238E27FC236}">
                <a16:creationId xmlns:a16="http://schemas.microsoft.com/office/drawing/2014/main" id="{A359525F-57BD-4D63-A4FA-4C6FA84AFEF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909130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Refracting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898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can refract at a boundary between air and glass because it has</a:t>
            </a:r>
            <a:r>
              <a:rPr lang="en-US" dirty="0"/>
              <a:t> the properties of a wave.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5" name="Picture 2" descr="File:Refraction photo.png">
            <a:extLst>
              <a:ext uri="{FF2B5EF4-FFF2-40B4-BE49-F238E27FC236}">
                <a16:creationId xmlns:a16="http://schemas.microsoft.com/office/drawing/2014/main" id="{C399E1D7-B567-44A6-9154-CDADF19DA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611" y="1803400"/>
            <a:ext cx="5768778" cy="383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713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E572CFEC-CC80-4683-B985-A577E40CD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Refracting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72152" cy="767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light wave crosses the boundary between air and glass.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speed becomes slower.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2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wavelength becomes shorter.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5062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frequency is reduced.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F82DA3F-3752-4480-BBC7-47131B3F9355}"/>
              </a:ext>
            </a:extLst>
          </p:cNvPr>
          <p:cNvSpPr/>
          <p:nvPr/>
        </p:nvSpPr>
        <p:spPr>
          <a:xfrm>
            <a:off x="307886" y="2766586"/>
            <a:ext cx="5260481" cy="1140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happens to the light wave as it enters the glass?</a:t>
            </a:r>
          </a:p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each statement?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B212FAA-47F6-4B85-9DB0-BB59291DB5E9}"/>
              </a:ext>
            </a:extLst>
          </p:cNvPr>
          <p:cNvGrpSpPr/>
          <p:nvPr/>
        </p:nvGrpSpPr>
        <p:grpSpPr>
          <a:xfrm>
            <a:off x="2546901" y="1313537"/>
            <a:ext cx="3448457" cy="1369463"/>
            <a:chOff x="2265834" y="1292598"/>
            <a:chExt cx="3448457" cy="136946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CDC7E59-35FC-477C-90A2-523B0F697B9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18855" y="1292598"/>
              <a:ext cx="3243746" cy="1369463"/>
            </a:xfrm>
            <a:prstGeom prst="rect">
              <a:avLst/>
            </a:prstGeom>
          </p:spPr>
        </p:pic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6F541674-1F6C-4E18-AB47-6C5C06B3E82B}"/>
                </a:ext>
              </a:extLst>
            </p:cNvPr>
            <p:cNvCxnSpPr>
              <a:cxnSpLocks/>
            </p:cNvCxnSpPr>
            <p:nvPr/>
          </p:nvCxnSpPr>
          <p:spPr>
            <a:xfrm>
              <a:off x="2265834" y="2264255"/>
              <a:ext cx="443719" cy="3600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40E93046-A0FD-4B54-A94D-0C73ED0397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87303" y="1994348"/>
              <a:ext cx="426988" cy="10800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57C7CAF-187D-4F78-B286-9D161E4C4239}"/>
                </a:ext>
              </a:extLst>
            </p:cNvPr>
            <p:cNvSpPr txBox="1"/>
            <p:nvPr/>
          </p:nvSpPr>
          <p:spPr>
            <a:xfrm>
              <a:off x="4157643" y="1691125"/>
              <a:ext cx="9025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Glass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EAFD224-DBB1-49D3-B5FF-76C823EDFB8E}"/>
                </a:ext>
              </a:extLst>
            </p:cNvPr>
            <p:cNvSpPr txBox="1"/>
            <p:nvPr/>
          </p:nvSpPr>
          <p:spPr>
            <a:xfrm>
              <a:off x="2427230" y="1680429"/>
              <a:ext cx="9025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Air</a:t>
              </a:r>
            </a:p>
          </p:txBody>
        </p:sp>
      </p:grpSp>
      <p:sp>
        <p:nvSpPr>
          <p:cNvPr id="45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CD1C8812-BE7B-4687-B8F2-96D9095D54D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9039052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Liquid refraction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10123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clear plastic box is filled with a liquid.</a:t>
            </a:r>
          </a:p>
          <a:p>
            <a:pPr lvl="0">
              <a:defRPr/>
            </a:pPr>
            <a:r>
              <a:rPr lang="en-US" dirty="0"/>
              <a:t>It can be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used to investigate </a:t>
            </a:r>
            <a:r>
              <a:rPr lang="en-US" dirty="0"/>
              <a:t>how different liquids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refract light.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D9CFEFF-4D1B-48A6-BE4C-74B1B2E0D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7833" y="2880312"/>
            <a:ext cx="5803895" cy="109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948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6DF97B4-4FE4-4EA3-9EFF-99DF67F78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Liquid refraction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686800" cy="1011652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ray of light is shone through two different liquids.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As it </a:t>
            </a:r>
            <a:r>
              <a:rPr kumimoji="0" lang="en-US" sz="18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leaves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each liquid, from which one will it be refracted the most?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A3CB903-0FD3-45B1-8F33-FC5722EF2DFA}"/>
              </a:ext>
            </a:extLst>
          </p:cNvPr>
          <p:cNvGrpSpPr/>
          <p:nvPr/>
        </p:nvGrpSpPr>
        <p:grpSpPr>
          <a:xfrm>
            <a:off x="680740" y="1960819"/>
            <a:ext cx="7691760" cy="3022404"/>
            <a:chOff x="680740" y="1960819"/>
            <a:chExt cx="7691760" cy="302240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4770F95-CAC9-4E2A-A433-81FF55D669B2}"/>
                </a:ext>
              </a:extLst>
            </p:cNvPr>
            <p:cNvGrpSpPr/>
            <p:nvPr/>
          </p:nvGrpSpPr>
          <p:grpSpPr>
            <a:xfrm>
              <a:off x="680740" y="1960819"/>
              <a:ext cx="3530308" cy="3022404"/>
              <a:chOff x="680740" y="1960819"/>
              <a:chExt cx="3530308" cy="3022404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7D245316-69D0-4485-8B1B-84399D481169}"/>
                  </a:ext>
                </a:extLst>
              </p:cNvPr>
              <p:cNvGrpSpPr/>
              <p:nvPr/>
            </p:nvGrpSpPr>
            <p:grpSpPr>
              <a:xfrm>
                <a:off x="721895" y="1960819"/>
                <a:ext cx="3489153" cy="3022404"/>
                <a:chOff x="721895" y="1960819"/>
                <a:chExt cx="3489153" cy="3022404"/>
              </a:xfrm>
            </p:grpSpPr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0035A6CC-732A-44BF-A604-936C3E77FD65}"/>
                    </a:ext>
                  </a:extLst>
                </p:cNvPr>
                <p:cNvGrpSpPr/>
                <p:nvPr/>
              </p:nvGrpSpPr>
              <p:grpSpPr>
                <a:xfrm>
                  <a:off x="721895" y="1960819"/>
                  <a:ext cx="3489153" cy="3022404"/>
                  <a:chOff x="721895" y="1960819"/>
                  <a:chExt cx="3489153" cy="3022404"/>
                </a:xfrm>
              </p:grpSpPr>
              <p:sp>
                <p:nvSpPr>
                  <p:cNvPr id="5" name="Rectangle 4">
                    <a:extLst>
                      <a:ext uri="{FF2B5EF4-FFF2-40B4-BE49-F238E27FC236}">
                        <a16:creationId xmlns:a16="http://schemas.microsoft.com/office/drawing/2014/main" id="{9A51C764-F687-4604-8543-3C6406D9AFE9}"/>
                      </a:ext>
                    </a:extLst>
                  </p:cNvPr>
                  <p:cNvSpPr/>
                  <p:nvPr/>
                </p:nvSpPr>
                <p:spPr>
                  <a:xfrm>
                    <a:off x="721895" y="1960819"/>
                    <a:ext cx="3489153" cy="3022404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7" name="Straight Connector 6">
                    <a:extLst>
                      <a:ext uri="{FF2B5EF4-FFF2-40B4-BE49-F238E27FC236}">
                        <a16:creationId xmlns:a16="http://schemas.microsoft.com/office/drawing/2014/main" id="{300B66F6-41A7-42D2-A915-85307CD7B40C}"/>
                      </a:ext>
                    </a:extLst>
                  </p:cNvPr>
                  <p:cNvCxnSpPr>
                    <a:cxnSpLocks/>
                    <a:endCxn id="4" idx="1"/>
                  </p:cNvCxnSpPr>
                  <p:nvPr/>
                </p:nvCxnSpPr>
                <p:spPr>
                  <a:xfrm flipV="1">
                    <a:off x="721895" y="3429000"/>
                    <a:ext cx="1008041" cy="938464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>
                    <a:extLst>
                      <a:ext uri="{FF2B5EF4-FFF2-40B4-BE49-F238E27FC236}">
                        <a16:creationId xmlns:a16="http://schemas.microsoft.com/office/drawing/2014/main" id="{3035DD00-AE96-4BCF-A8E3-88AAE85E10B0}"/>
                      </a:ext>
                    </a:extLst>
                  </p:cNvPr>
                  <p:cNvCxnSpPr>
                    <a:cxnSpLocks/>
                    <a:stCxn id="4" idx="1"/>
                  </p:cNvCxnSpPr>
                  <p:nvPr/>
                </p:nvCxnSpPr>
                <p:spPr>
                  <a:xfrm flipV="1">
                    <a:off x="1729936" y="3092116"/>
                    <a:ext cx="1166486" cy="336884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4" name="Picture 3">
                    <a:extLst>
                      <a:ext uri="{FF2B5EF4-FFF2-40B4-BE49-F238E27FC236}">
                        <a16:creationId xmlns:a16="http://schemas.microsoft.com/office/drawing/2014/main" id="{7D2E2F15-1636-4B63-AFDE-FBC82EE6913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729936" y="2297205"/>
                    <a:ext cx="1566657" cy="2263589"/>
                  </a:xfrm>
                  <a:prstGeom prst="rect">
                    <a:avLst/>
                  </a:prstGeom>
                </p:spPr>
              </p:pic>
            </p:grp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C1BA9E53-364C-4B00-AF8A-BC6C31654C5F}"/>
                    </a:ext>
                  </a:extLst>
                </p:cNvPr>
                <p:cNvCxnSpPr/>
                <p:nvPr/>
              </p:nvCxnSpPr>
              <p:spPr>
                <a:xfrm>
                  <a:off x="1081936" y="3411861"/>
                  <a:ext cx="1296000" cy="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A74645AD-CAA7-484D-BC55-19A5E95B325B}"/>
                  </a:ext>
                </a:extLst>
              </p:cNvPr>
              <p:cNvGrpSpPr/>
              <p:nvPr/>
            </p:nvGrpSpPr>
            <p:grpSpPr>
              <a:xfrm>
                <a:off x="680740" y="2834793"/>
                <a:ext cx="1873612" cy="1559283"/>
                <a:chOff x="680740" y="2834793"/>
                <a:chExt cx="1873612" cy="1559283"/>
              </a:xfrm>
            </p:grpSpPr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DA51681F-E6A9-47C2-AD9C-23A68C07A6A3}"/>
                    </a:ext>
                  </a:extLst>
                </p:cNvPr>
                <p:cNvGrpSpPr/>
                <p:nvPr/>
              </p:nvGrpSpPr>
              <p:grpSpPr>
                <a:xfrm>
                  <a:off x="680740" y="3406842"/>
                  <a:ext cx="1048808" cy="987234"/>
                  <a:chOff x="673681" y="3408802"/>
                  <a:chExt cx="1048808" cy="987234"/>
                </a:xfrm>
              </p:grpSpPr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id="{047C1180-2DAC-4FAB-AD05-2074D5DF9B63}"/>
                      </a:ext>
                    </a:extLst>
                  </p:cNvPr>
                  <p:cNvCxnSpPr/>
                  <p:nvPr/>
                </p:nvCxnSpPr>
                <p:spPr>
                  <a:xfrm>
                    <a:off x="1258939" y="3408802"/>
                    <a:ext cx="463550" cy="4699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24B3B8C8-EE93-4481-B4F7-02149F9AD013}"/>
                      </a:ext>
                    </a:extLst>
                  </p:cNvPr>
                  <p:cNvCxnSpPr/>
                  <p:nvPr/>
                </p:nvCxnSpPr>
                <p:spPr>
                  <a:xfrm>
                    <a:off x="1063853" y="3581247"/>
                    <a:ext cx="463550" cy="4699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>
                    <a:extLst>
                      <a:ext uri="{FF2B5EF4-FFF2-40B4-BE49-F238E27FC236}">
                        <a16:creationId xmlns:a16="http://schemas.microsoft.com/office/drawing/2014/main" id="{C7747F40-38B8-4585-AFA5-95BB98A464CD}"/>
                      </a:ext>
                    </a:extLst>
                  </p:cNvPr>
                  <p:cNvCxnSpPr/>
                  <p:nvPr/>
                </p:nvCxnSpPr>
                <p:spPr>
                  <a:xfrm>
                    <a:off x="868767" y="3753692"/>
                    <a:ext cx="463550" cy="4699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D896F9E3-82AD-44B3-8CCE-13151D208BB8}"/>
                      </a:ext>
                    </a:extLst>
                  </p:cNvPr>
                  <p:cNvCxnSpPr/>
                  <p:nvPr/>
                </p:nvCxnSpPr>
                <p:spPr>
                  <a:xfrm>
                    <a:off x="673681" y="3926136"/>
                    <a:ext cx="463550" cy="4699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2F25BE50-6018-47C5-AC05-32B5F6B42A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03509" y="2977264"/>
                  <a:ext cx="232538" cy="81891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0DBEF44C-06E8-4888-8FE1-45F8838D679C}"/>
                    </a:ext>
                  </a:extLst>
                </p:cNvPr>
                <p:cNvSpPr/>
                <p:nvPr/>
              </p:nvSpPr>
              <p:spPr>
                <a:xfrm>
                  <a:off x="1462088" y="3236119"/>
                  <a:ext cx="385762" cy="614362"/>
                </a:xfrm>
                <a:custGeom>
                  <a:avLst/>
                  <a:gdLst>
                    <a:gd name="connsiteX0" fmla="*/ 0 w 385762"/>
                    <a:gd name="connsiteY0" fmla="*/ 0 h 614362"/>
                    <a:gd name="connsiteX1" fmla="*/ 285750 w 385762"/>
                    <a:gd name="connsiteY1" fmla="*/ 283369 h 614362"/>
                    <a:gd name="connsiteX2" fmla="*/ 385762 w 385762"/>
                    <a:gd name="connsiteY2" fmla="*/ 614362 h 614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85762" h="614362">
                      <a:moveTo>
                        <a:pt x="0" y="0"/>
                      </a:moveTo>
                      <a:lnTo>
                        <a:pt x="285750" y="283369"/>
                      </a:lnTo>
                      <a:lnTo>
                        <a:pt x="385762" y="614362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39E606FF-6FF9-4333-B1CB-A01A8AD59782}"/>
                    </a:ext>
                  </a:extLst>
                </p:cNvPr>
                <p:cNvSpPr/>
                <p:nvPr/>
              </p:nvSpPr>
              <p:spPr>
                <a:xfrm>
                  <a:off x="1654969" y="3064669"/>
                  <a:ext cx="285750" cy="759619"/>
                </a:xfrm>
                <a:custGeom>
                  <a:avLst/>
                  <a:gdLst>
                    <a:gd name="connsiteX0" fmla="*/ 0 w 285750"/>
                    <a:gd name="connsiteY0" fmla="*/ 0 h 759619"/>
                    <a:gd name="connsiteX1" fmla="*/ 90487 w 285750"/>
                    <a:gd name="connsiteY1" fmla="*/ 85725 h 759619"/>
                    <a:gd name="connsiteX2" fmla="*/ 285750 w 285750"/>
                    <a:gd name="connsiteY2" fmla="*/ 759619 h 759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5750" h="759619">
                      <a:moveTo>
                        <a:pt x="0" y="0"/>
                      </a:moveTo>
                      <a:lnTo>
                        <a:pt x="90487" y="85725"/>
                      </a:lnTo>
                      <a:lnTo>
                        <a:pt x="285750" y="759619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887830FA-440D-414D-9CD3-3CC8B75420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07170" y="2948769"/>
                  <a:ext cx="232538" cy="81891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963DDC8E-E9DB-4CB8-9481-2862364C49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10831" y="2920275"/>
                  <a:ext cx="232538" cy="81891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F06382B4-99A2-40C6-8340-96AF340E40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14492" y="2891781"/>
                  <a:ext cx="232538" cy="81891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66BA6ACE-E0DA-4BA6-B645-2FBD7300E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18153" y="2863287"/>
                  <a:ext cx="232538" cy="81891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A7CA2A48-9782-4A25-9EBD-F821394731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21814" y="2834793"/>
                  <a:ext cx="232538" cy="81891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82DD2042-D067-4D84-BD68-2DA59A827D6E}"/>
                </a:ext>
              </a:extLst>
            </p:cNvPr>
            <p:cNvGrpSpPr/>
            <p:nvPr/>
          </p:nvGrpSpPr>
          <p:grpSpPr>
            <a:xfrm>
              <a:off x="4838149" y="1960819"/>
              <a:ext cx="3534351" cy="3022404"/>
              <a:chOff x="4838149" y="1960819"/>
              <a:chExt cx="3534351" cy="3022404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F7990FAB-815E-4D3E-A1EB-D916FF45D353}"/>
                  </a:ext>
                </a:extLst>
              </p:cNvPr>
              <p:cNvGrpSpPr/>
              <p:nvPr/>
            </p:nvGrpSpPr>
            <p:grpSpPr>
              <a:xfrm>
                <a:off x="4883347" y="1960819"/>
                <a:ext cx="3489153" cy="3022404"/>
                <a:chOff x="4883347" y="1960819"/>
                <a:chExt cx="3489153" cy="3022404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6BB75AAB-3DCF-4C4C-A9F5-875A4E04188D}"/>
                    </a:ext>
                  </a:extLst>
                </p:cNvPr>
                <p:cNvGrpSpPr/>
                <p:nvPr/>
              </p:nvGrpSpPr>
              <p:grpSpPr>
                <a:xfrm>
                  <a:off x="4883347" y="1960819"/>
                  <a:ext cx="3489153" cy="3022404"/>
                  <a:chOff x="721895" y="1960819"/>
                  <a:chExt cx="3489153" cy="3022404"/>
                </a:xfrm>
              </p:grpSpPr>
              <p:sp>
                <p:nvSpPr>
                  <p:cNvPr id="31" name="Rectangle 30">
                    <a:extLst>
                      <a:ext uri="{FF2B5EF4-FFF2-40B4-BE49-F238E27FC236}">
                        <a16:creationId xmlns:a16="http://schemas.microsoft.com/office/drawing/2014/main" id="{ADDD5551-0ECA-4669-864D-12084190DA16}"/>
                      </a:ext>
                    </a:extLst>
                  </p:cNvPr>
                  <p:cNvSpPr/>
                  <p:nvPr/>
                </p:nvSpPr>
                <p:spPr>
                  <a:xfrm>
                    <a:off x="721895" y="1960819"/>
                    <a:ext cx="3489153" cy="3022404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pic>
                <p:nvPicPr>
                  <p:cNvPr id="32" name="Picture 31">
                    <a:extLst>
                      <a:ext uri="{FF2B5EF4-FFF2-40B4-BE49-F238E27FC236}">
                        <a16:creationId xmlns:a16="http://schemas.microsoft.com/office/drawing/2014/main" id="{F78F71FE-8540-4F44-973B-6FD712B5B81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1729936" y="2297205"/>
                    <a:ext cx="1566657" cy="2263589"/>
                  </a:xfrm>
                  <a:prstGeom prst="rect">
                    <a:avLst/>
                  </a:prstGeom>
                </p:spPr>
              </p:pic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97E82EE7-A34A-48A1-B244-6BCC77A2F0B2}"/>
                      </a:ext>
                    </a:extLst>
                  </p:cNvPr>
                  <p:cNvCxnSpPr>
                    <a:cxnSpLocks/>
                    <a:endCxn id="32" idx="1"/>
                  </p:cNvCxnSpPr>
                  <p:nvPr/>
                </p:nvCxnSpPr>
                <p:spPr>
                  <a:xfrm flipV="1">
                    <a:off x="721895" y="3429000"/>
                    <a:ext cx="1008041" cy="938464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0E5815EF-9698-472E-BFD1-61810F9F3774}"/>
                      </a:ext>
                    </a:extLst>
                  </p:cNvPr>
                  <p:cNvCxnSpPr>
                    <a:cxnSpLocks/>
                    <a:stCxn id="32" idx="1"/>
                  </p:cNvCxnSpPr>
                  <p:nvPr/>
                </p:nvCxnSpPr>
                <p:spPr>
                  <a:xfrm flipV="1">
                    <a:off x="1729936" y="2924172"/>
                    <a:ext cx="1126277" cy="504828"/>
                  </a:xfrm>
                  <a:prstGeom prst="line">
                    <a:avLst/>
                  </a:prstGeom>
                  <a:ln w="38100">
                    <a:solidFill>
                      <a:schemeClr val="bg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BD0DCCDE-BC80-4B25-B43F-05EA6C6BC664}"/>
                    </a:ext>
                  </a:extLst>
                </p:cNvPr>
                <p:cNvCxnSpPr/>
                <p:nvPr/>
              </p:nvCxnSpPr>
              <p:spPr>
                <a:xfrm>
                  <a:off x="5243388" y="3414775"/>
                  <a:ext cx="1296000" cy="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549F0212-04D9-4C49-8D40-58B3FF73F52E}"/>
                  </a:ext>
                </a:extLst>
              </p:cNvPr>
              <p:cNvGrpSpPr/>
              <p:nvPr/>
            </p:nvGrpSpPr>
            <p:grpSpPr>
              <a:xfrm>
                <a:off x="4838149" y="2712180"/>
                <a:ext cx="1978308" cy="1681896"/>
                <a:chOff x="4838149" y="2712180"/>
                <a:chExt cx="1978308" cy="1681896"/>
              </a:xfrm>
            </p:grpSpPr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CB44A884-6C09-4E6B-8372-9E656C2E0514}"/>
                    </a:ext>
                  </a:extLst>
                </p:cNvPr>
                <p:cNvGrpSpPr/>
                <p:nvPr/>
              </p:nvGrpSpPr>
              <p:grpSpPr>
                <a:xfrm>
                  <a:off x="4838149" y="3406842"/>
                  <a:ext cx="1048808" cy="987234"/>
                  <a:chOff x="673681" y="3408802"/>
                  <a:chExt cx="1048808" cy="987234"/>
                </a:xfrm>
              </p:grpSpPr>
              <p:cxnSp>
                <p:nvCxnSpPr>
                  <p:cNvPr id="58" name="Straight Connector 57">
                    <a:extLst>
                      <a:ext uri="{FF2B5EF4-FFF2-40B4-BE49-F238E27FC236}">
                        <a16:creationId xmlns:a16="http://schemas.microsoft.com/office/drawing/2014/main" id="{5CA372DF-A6B2-4BFA-99B9-397866571A72}"/>
                      </a:ext>
                    </a:extLst>
                  </p:cNvPr>
                  <p:cNvCxnSpPr/>
                  <p:nvPr/>
                </p:nvCxnSpPr>
                <p:spPr>
                  <a:xfrm>
                    <a:off x="1258939" y="3408802"/>
                    <a:ext cx="463550" cy="4699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>
                    <a:extLst>
                      <a:ext uri="{FF2B5EF4-FFF2-40B4-BE49-F238E27FC236}">
                        <a16:creationId xmlns:a16="http://schemas.microsoft.com/office/drawing/2014/main" id="{723CB257-5E75-4C51-A6C8-DD904B497E9D}"/>
                      </a:ext>
                    </a:extLst>
                  </p:cNvPr>
                  <p:cNvCxnSpPr/>
                  <p:nvPr/>
                </p:nvCxnSpPr>
                <p:spPr>
                  <a:xfrm>
                    <a:off x="1063853" y="3581247"/>
                    <a:ext cx="463550" cy="4699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>
                    <a:extLst>
                      <a:ext uri="{FF2B5EF4-FFF2-40B4-BE49-F238E27FC236}">
                        <a16:creationId xmlns:a16="http://schemas.microsoft.com/office/drawing/2014/main" id="{097CD49B-E822-445F-AB43-0D542FE9AAC9}"/>
                      </a:ext>
                    </a:extLst>
                  </p:cNvPr>
                  <p:cNvCxnSpPr/>
                  <p:nvPr/>
                </p:nvCxnSpPr>
                <p:spPr>
                  <a:xfrm>
                    <a:off x="868767" y="3753692"/>
                    <a:ext cx="463550" cy="4699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>
                    <a:extLst>
                      <a:ext uri="{FF2B5EF4-FFF2-40B4-BE49-F238E27FC236}">
                        <a16:creationId xmlns:a16="http://schemas.microsoft.com/office/drawing/2014/main" id="{A7203960-5185-43A6-A9F1-627AF2F90910}"/>
                      </a:ext>
                    </a:extLst>
                  </p:cNvPr>
                  <p:cNvCxnSpPr/>
                  <p:nvPr/>
                </p:nvCxnSpPr>
                <p:spPr>
                  <a:xfrm>
                    <a:off x="673681" y="3926136"/>
                    <a:ext cx="463550" cy="4699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A298AC38-D963-48E5-8A6F-6FCBF30BDA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73401" y="2942474"/>
                  <a:ext cx="321436" cy="74158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430A5694-5BF0-4CD3-B263-EDE95B880A69}"/>
                    </a:ext>
                  </a:extLst>
                </p:cNvPr>
                <p:cNvSpPr/>
                <p:nvPr/>
              </p:nvSpPr>
              <p:spPr>
                <a:xfrm>
                  <a:off x="5622131" y="3236119"/>
                  <a:ext cx="416719" cy="564356"/>
                </a:xfrm>
                <a:custGeom>
                  <a:avLst/>
                  <a:gdLst>
                    <a:gd name="connsiteX0" fmla="*/ 0 w 416719"/>
                    <a:gd name="connsiteY0" fmla="*/ 0 h 564356"/>
                    <a:gd name="connsiteX1" fmla="*/ 288132 w 416719"/>
                    <a:gd name="connsiteY1" fmla="*/ 290512 h 564356"/>
                    <a:gd name="connsiteX2" fmla="*/ 416719 w 416719"/>
                    <a:gd name="connsiteY2" fmla="*/ 564356 h 564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16719" h="564356">
                      <a:moveTo>
                        <a:pt x="0" y="0"/>
                      </a:moveTo>
                      <a:lnTo>
                        <a:pt x="288132" y="290512"/>
                      </a:lnTo>
                      <a:lnTo>
                        <a:pt x="416719" y="564356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BAD70107-0DFB-488A-B76B-EA4365F0E2BB}"/>
                    </a:ext>
                  </a:extLst>
                </p:cNvPr>
                <p:cNvSpPr/>
                <p:nvPr/>
              </p:nvSpPr>
              <p:spPr>
                <a:xfrm>
                  <a:off x="5810250" y="3064669"/>
                  <a:ext cx="359569" cy="681037"/>
                </a:xfrm>
                <a:custGeom>
                  <a:avLst/>
                  <a:gdLst>
                    <a:gd name="connsiteX0" fmla="*/ 0 w 359569"/>
                    <a:gd name="connsiteY0" fmla="*/ 0 h 681037"/>
                    <a:gd name="connsiteX1" fmla="*/ 102394 w 359569"/>
                    <a:gd name="connsiteY1" fmla="*/ 92869 h 681037"/>
                    <a:gd name="connsiteX2" fmla="*/ 359569 w 359569"/>
                    <a:gd name="connsiteY2" fmla="*/ 681037 h 681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9569" h="681037">
                      <a:moveTo>
                        <a:pt x="0" y="0"/>
                      </a:moveTo>
                      <a:lnTo>
                        <a:pt x="102394" y="92869"/>
                      </a:lnTo>
                      <a:lnTo>
                        <a:pt x="359569" y="681037"/>
                      </a:lnTo>
                    </a:path>
                  </a:pathLst>
                </a:cu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0E7D3849-DD97-4D9B-A424-069F35203F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03806" y="2884899"/>
                  <a:ext cx="321436" cy="74158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648B8E1B-9D94-4638-A01B-F9B5F75CE2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34211" y="2827326"/>
                  <a:ext cx="321436" cy="74158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553A6F0D-A10A-4D8D-9FC8-D8568D901F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4616" y="2769753"/>
                  <a:ext cx="321436" cy="74158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EDB9789E-68E2-41B3-933E-87936E1F98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95021" y="2712180"/>
                  <a:ext cx="321436" cy="74158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91" name="Text Placeholder 17">
            <a:extLst>
              <a:ext uri="{FF2B5EF4-FFF2-40B4-BE49-F238E27FC236}">
                <a16:creationId xmlns:a16="http://schemas.microsoft.com/office/drawing/2014/main" id="{01B1F2C7-CB8A-4CEE-B08B-E61D8AB58CEF}"/>
              </a:ext>
            </a:extLst>
          </p:cNvPr>
          <p:cNvSpPr txBox="1">
            <a:spLocks/>
          </p:cNvSpPr>
          <p:nvPr/>
        </p:nvSpPr>
        <p:spPr>
          <a:xfrm>
            <a:off x="485775" y="4983223"/>
            <a:ext cx="4054980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2" name="Text Placeholder 17">
            <a:extLst>
              <a:ext uri="{FF2B5EF4-FFF2-40B4-BE49-F238E27FC236}">
                <a16:creationId xmlns:a16="http://schemas.microsoft.com/office/drawing/2014/main" id="{AE63BB38-1363-4842-BEB0-C42A66292ECD}"/>
              </a:ext>
            </a:extLst>
          </p:cNvPr>
          <p:cNvSpPr txBox="1">
            <a:spLocks/>
          </p:cNvSpPr>
          <p:nvPr/>
        </p:nvSpPr>
        <p:spPr>
          <a:xfrm>
            <a:off x="4606278" y="4983223"/>
            <a:ext cx="4051947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B02E6DF9-3967-429C-8A8F-5788DAD60140}"/>
              </a:ext>
            </a:extLst>
          </p:cNvPr>
          <p:cNvCxnSpPr/>
          <p:nvPr/>
        </p:nvCxnSpPr>
        <p:spPr>
          <a:xfrm>
            <a:off x="4572000" y="1948561"/>
            <a:ext cx="0" cy="3783930"/>
          </a:xfrm>
          <a:prstGeom prst="line">
            <a:avLst/>
          </a:prstGeom>
          <a:ln w="25400">
            <a:solidFill>
              <a:srgbClr val="0065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1651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B1C3E6B-2150-4C18-BC72-A9ED90D5F5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32398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600"/>
              </a:spcAft>
            </a:pP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</a:t>
            </a:r>
            <a:r>
              <a:rPr lang="en-GB" dirty="0"/>
              <a:t> 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</a:t>
            </a:r>
            <a:r>
              <a:rPr lang="en-GB" dirty="0"/>
              <a:t> for each diagnostic question. The teacher notes include a summary of research evidence, guidance for using the activity, expected answers and suggestions of how to respond to students’ misunderstandings.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913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progression, and what preconceptions and misunderstandings they may have.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Then decide how to best focus and sequence your teaching.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further diagnostic questions and response activities to move student</a:t>
            </a:r>
            <a:r>
              <a:rPr lang="en-GB" sz="1600" dirty="0">
                <a:solidFill>
                  <a:schemeClr val="tx1"/>
                </a:solidFill>
              </a:rPr>
              <a:t>s’</a:t>
            </a:r>
            <a:r>
              <a:rPr lang="en-GB" sz="1600" dirty="0"/>
              <a:t>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2639745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CF67981F-9F6E-4299-BF3C-87D427DD2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4DCD407-0B72-4EB5-BBE9-FE42DAA0505D}"/>
              </a:ext>
            </a:extLst>
          </p:cNvPr>
          <p:cNvGrpSpPr/>
          <p:nvPr/>
        </p:nvGrpSpPr>
        <p:grpSpPr>
          <a:xfrm>
            <a:off x="402384" y="3554971"/>
            <a:ext cx="8303468" cy="2538701"/>
            <a:chOff x="402384" y="2235335"/>
            <a:chExt cx="8303468" cy="2538701"/>
          </a:xfrm>
        </p:grpSpPr>
        <p:sp>
          <p:nvSpPr>
            <p:cNvPr id="2" name="Rectangle 1"/>
            <p:cNvSpPr/>
            <p:nvPr/>
          </p:nvSpPr>
          <p:spPr>
            <a:xfrm>
              <a:off x="402385" y="2914258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02385" y="3574076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02385" y="4233894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1" y="3001992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77842" y="2999663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 wavelength will change most at the boundary.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7201" y="3659410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77842" y="3657081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 wavelength is longest in this liquid.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57201" y="4319228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D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7842" y="4316899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 wave refracted most when it entered this liquid.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488510A-9401-4410-A1C6-CF388FCAC360}"/>
                </a:ext>
              </a:extLst>
            </p:cNvPr>
            <p:cNvSpPr/>
            <p:nvPr/>
          </p:nvSpPr>
          <p:spPr>
            <a:xfrm>
              <a:off x="402384" y="2235335"/>
              <a:ext cx="830346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5D43EA7-D9C0-45A3-8BAD-B79B2AACA8B9}"/>
                </a:ext>
              </a:extLst>
            </p:cNvPr>
            <p:cNvSpPr txBox="1"/>
            <p:nvPr/>
          </p:nvSpPr>
          <p:spPr>
            <a:xfrm>
              <a:off x="457200" y="2323069"/>
              <a:ext cx="4658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556F6BB-60A9-4C8F-9F99-41CCF1E03FA9}"/>
                </a:ext>
              </a:extLst>
            </p:cNvPr>
            <p:cNvSpPr txBox="1"/>
            <p:nvPr/>
          </p:nvSpPr>
          <p:spPr>
            <a:xfrm>
              <a:off x="977841" y="2320740"/>
              <a:ext cx="7728009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>
                  <a:solidFill>
                    <a:srgbClr val="10253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The wave speed will change most at the boundary.</a:t>
              </a:r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Liquid refraction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737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	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best reason for your answer to </a:t>
            </a:r>
            <a:r>
              <a:rPr kumimoji="0" lang="en-US" sz="1800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a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0781071-9250-4F48-9B72-8DEA3F380F1B}"/>
              </a:ext>
            </a:extLst>
          </p:cNvPr>
          <p:cNvGrpSpPr/>
          <p:nvPr/>
        </p:nvGrpSpPr>
        <p:grpSpPr>
          <a:xfrm>
            <a:off x="1867433" y="1333825"/>
            <a:ext cx="5373368" cy="2101470"/>
            <a:chOff x="1790701" y="1240393"/>
            <a:chExt cx="5373368" cy="210147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78E95D4-CFAC-459A-9E7E-44A83A8FB48A}"/>
                </a:ext>
              </a:extLst>
            </p:cNvPr>
            <p:cNvGrpSpPr/>
            <p:nvPr/>
          </p:nvGrpSpPr>
          <p:grpSpPr>
            <a:xfrm>
              <a:off x="1790701" y="1240393"/>
              <a:ext cx="2458084" cy="2101470"/>
              <a:chOff x="1790701" y="1230868"/>
              <a:chExt cx="2458084" cy="2101470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A3550574-6B69-4911-9DDB-CBBB7F70BE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90701" y="1230868"/>
                <a:ext cx="2458084" cy="2101470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E200FC-8F62-4FAE-9AF1-FA181F6A6F8D}"/>
                  </a:ext>
                </a:extLst>
              </p:cNvPr>
              <p:cNvSpPr txBox="1"/>
              <p:nvPr/>
            </p:nvSpPr>
            <p:spPr>
              <a:xfrm>
                <a:off x="1790701" y="1230868"/>
                <a:ext cx="3586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6F28FC1-792B-4594-A487-957C884F9815}"/>
                </a:ext>
              </a:extLst>
            </p:cNvPr>
            <p:cNvGrpSpPr/>
            <p:nvPr/>
          </p:nvGrpSpPr>
          <p:grpSpPr>
            <a:xfrm>
              <a:off x="4705985" y="1240393"/>
              <a:ext cx="2458084" cy="2101470"/>
              <a:chOff x="4705985" y="1240393"/>
              <a:chExt cx="2458084" cy="2101470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B6EAD41D-F1DF-4DE7-8514-3FCC568CB3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05985" y="1240393"/>
                <a:ext cx="2458084" cy="2101470"/>
              </a:xfrm>
              <a:prstGeom prst="rect">
                <a:avLst/>
              </a:prstGeom>
            </p:spPr>
          </p:pic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0CF01F30-C5C3-460E-81AC-4C23C4B33AC2}"/>
                  </a:ext>
                </a:extLst>
              </p:cNvPr>
              <p:cNvSpPr txBox="1"/>
              <p:nvPr/>
            </p:nvSpPr>
            <p:spPr>
              <a:xfrm>
                <a:off x="4705985" y="1240393"/>
                <a:ext cx="3586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</a:t>
                </a:r>
              </a:p>
            </p:txBody>
          </p:sp>
        </p:grpSp>
      </p:grpSp>
      <p:sp>
        <p:nvSpPr>
          <p:cNvPr id="28" name="Rounded 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48B538CE-3412-4FE9-8C68-638BA274BA1F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84976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367F65-7710-43E7-AD4A-300853A21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04698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from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600"/>
              </a:spcAft>
            </a:pP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 </a:t>
            </a:r>
            <a:r>
              <a:rPr lang="en-GB" dirty="0"/>
              <a:t>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 </a:t>
            </a:r>
            <a:r>
              <a:rPr lang="en-GB" dirty="0"/>
              <a:t>for each response activity. The teacher notes include a summary of research evidence, guidance for using the activity and expected answers. 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86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Response activities encourage students to talk and think about what they’re thinking (metacognition).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challenges students’ misunderstandings, facilitates meaning-making, and develops and consolidates their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3606424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refraction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379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refracts as it enters a glass block.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Light refracts again as it leaves the glass block.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ray lamp can be used to work out rules for refraction.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06FA62-D4B1-4338-B4B4-F7E2D2C41E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881" y="2820875"/>
            <a:ext cx="9144000" cy="185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3999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refraction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199" y="1512054"/>
            <a:ext cx="8257382" cy="30376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Apparatus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Rectangular glass block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Ray lamp and slit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Power 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supply</a:t>
            </a:r>
            <a:endParaRPr lang="en-US" dirty="0"/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Ruler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Protractor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Large sheet of paper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0" name="Text Placeholder 16">
            <a:extLst>
              <a:ext uri="{FF2B5EF4-FFF2-40B4-BE49-F238E27FC236}">
                <a16:creationId xmlns:a16="http://schemas.microsoft.com/office/drawing/2014/main" id="{8A5564C0-9C89-44EC-A2BA-AA1467B684DA}"/>
              </a:ext>
            </a:extLst>
          </p:cNvPr>
          <p:cNvSpPr txBox="1">
            <a:spLocks/>
          </p:cNvSpPr>
          <p:nvPr/>
        </p:nvSpPr>
        <p:spPr>
          <a:xfrm>
            <a:off x="457199" y="863125"/>
            <a:ext cx="8686799" cy="723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What are the rules for the refraction of light at a boundary?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77B8C0-2A7F-4857-BBBA-E95670B368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3430" y="1777383"/>
            <a:ext cx="2912473" cy="13646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EDD616-8D55-4522-8316-00E16C3D54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7052" y="3324194"/>
            <a:ext cx="3374331" cy="1507255"/>
          </a:xfrm>
          <a:prstGeom prst="rect">
            <a:avLst/>
          </a:prstGeom>
        </p:spPr>
      </p:pic>
      <p:pic>
        <p:nvPicPr>
          <p:cNvPr id="33" name="Picture 2" descr="Protractor, Angle, Geometry, Instrument, Measurement">
            <a:extLst>
              <a:ext uri="{FF2B5EF4-FFF2-40B4-BE49-F238E27FC236}">
                <a16:creationId xmlns:a16="http://schemas.microsoft.com/office/drawing/2014/main" id="{AA2D25EA-ED90-490A-9A91-235FB82BD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073" y="3848589"/>
            <a:ext cx="1864714" cy="98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15C3FCF-BCA2-44E0-AD54-1E533E73D6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19263">
            <a:off x="536879" y="5100661"/>
            <a:ext cx="4292329" cy="43115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3F068FA-1093-43C8-B7DF-9E55A3785379}"/>
              </a:ext>
            </a:extLst>
          </p:cNvPr>
          <p:cNvSpPr/>
          <p:nvPr/>
        </p:nvSpPr>
        <p:spPr>
          <a:xfrm>
            <a:off x="5366084" y="5306536"/>
            <a:ext cx="3598404" cy="945752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Mains electricity!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bulb can get </a:t>
            </a:r>
            <a:r>
              <a:rPr lang="en-GB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very</a:t>
            </a:r>
            <a:r>
              <a:rPr lang="en-GB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hot.</a:t>
            </a:r>
          </a:p>
        </p:txBody>
      </p:sp>
    </p:spTree>
    <p:extLst>
      <p:ext uri="{BB962C8B-B14F-4D97-AF65-F5344CB8AC3E}">
        <p14:creationId xmlns:p14="http://schemas.microsoft.com/office/powerpoint/2010/main" val="32986009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797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refraction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61693" y="1413588"/>
            <a:ext cx="8207294" cy="25883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dirty="0"/>
              <a:t>Shine a ray of light into a long side of the glass block so it leaves out of the opposite side.</a:t>
            </a: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dirty="0"/>
              <a:t>Measure the angle of incidence and the angle of refraction as the ray of light enters the block.</a:t>
            </a: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dirty="0"/>
              <a:t>Measure the angle of incidence and the angle of refraction as the ray of light leaves the block.</a:t>
            </a: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dirty="0"/>
              <a:t>Repeat the measurements for a good range of angles.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 startAt="3"/>
              <a:tabLst/>
              <a:defRPr/>
            </a:pPr>
            <a:endParaRPr lang="en-US" sz="2000" dirty="0"/>
          </a:p>
        </p:txBody>
      </p:sp>
      <p:sp>
        <p:nvSpPr>
          <p:cNvPr id="38" name="Text Placeholder 16">
            <a:extLst>
              <a:ext uri="{FF2B5EF4-FFF2-40B4-BE49-F238E27FC236}">
                <a16:creationId xmlns:a16="http://schemas.microsoft.com/office/drawing/2014/main" id="{93682E08-BD08-44E8-BDBC-D783541D6205}"/>
              </a:ext>
            </a:extLst>
          </p:cNvPr>
          <p:cNvSpPr txBox="1">
            <a:spLocks/>
          </p:cNvSpPr>
          <p:nvPr/>
        </p:nvSpPr>
        <p:spPr>
          <a:xfrm>
            <a:off x="461692" y="863125"/>
            <a:ext cx="8082540" cy="49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b="1" dirty="0"/>
              <a:t>Method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03A748-C4A5-45AA-BBB5-1D77720262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36151"/>
            <a:ext cx="9144000" cy="18587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F2C4BD-5721-4664-850E-58B3653C7C75}"/>
              </a:ext>
            </a:extLst>
          </p:cNvPr>
          <p:cNvSpPr txBox="1"/>
          <p:nvPr/>
        </p:nvSpPr>
        <p:spPr>
          <a:xfrm>
            <a:off x="4370118" y="5702487"/>
            <a:ext cx="4594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>
                <a:latin typeface="Verdana" panose="020B0604030504040204" pitchFamily="34" charset="0"/>
                <a:ea typeface="Verdana" panose="020B0604030504040204" pitchFamily="34" charset="0"/>
              </a:rPr>
              <a:t>Instructions for measuring all the angles follow on the next slide.</a:t>
            </a:r>
          </a:p>
        </p:txBody>
      </p:sp>
    </p:spTree>
    <p:extLst>
      <p:ext uri="{BB962C8B-B14F-4D97-AF65-F5344CB8AC3E}">
        <p14:creationId xmlns:p14="http://schemas.microsoft.com/office/powerpoint/2010/main" val="2680669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5687E89-D9A7-4F41-AC4B-17F46A71EC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CDBF651-691B-4B81-AC41-5EB4968795C0}"/>
              </a:ext>
            </a:extLst>
          </p:cNvPr>
          <p:cNvGrpSpPr/>
          <p:nvPr/>
        </p:nvGrpSpPr>
        <p:grpSpPr>
          <a:xfrm>
            <a:off x="1332000" y="1164661"/>
            <a:ext cx="6480000" cy="4256100"/>
            <a:chOff x="3360260" y="1970961"/>
            <a:chExt cx="5343525" cy="35242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41EBB44-3CE0-4D32-B2D9-8391643D051B}"/>
                </a:ext>
              </a:extLst>
            </p:cNvPr>
            <p:cNvSpPr/>
            <p:nvPr/>
          </p:nvSpPr>
          <p:spPr>
            <a:xfrm>
              <a:off x="3360260" y="1970961"/>
              <a:ext cx="5343525" cy="352425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BE83B59-607C-4BA0-9ADF-224029B564BF}"/>
                </a:ext>
              </a:extLst>
            </p:cNvPr>
            <p:cNvSpPr/>
            <p:nvPr/>
          </p:nvSpPr>
          <p:spPr>
            <a:xfrm>
              <a:off x="5420482" y="2909173"/>
              <a:ext cx="1223080" cy="1647826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94FC986-F21D-40CE-A706-C9BEE3E5B0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2000" y="1164661"/>
            <a:ext cx="6480000" cy="42561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99B4F832-C290-4C87-82BD-42F8D10CAD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2000" y="1164661"/>
            <a:ext cx="6480000" cy="4256100"/>
          </a:xfrm>
          <a:prstGeom prst="rect">
            <a:avLst/>
          </a:prstGeom>
        </p:spPr>
      </p:pic>
      <p:pic>
        <p:nvPicPr>
          <p:cNvPr id="404" name="Picture 403">
            <a:extLst>
              <a:ext uri="{FF2B5EF4-FFF2-40B4-BE49-F238E27FC236}">
                <a16:creationId xmlns:a16="http://schemas.microsoft.com/office/drawing/2014/main" id="{50D4800B-BE1F-48B1-B0D0-C5F2ED7129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2000" y="1164661"/>
            <a:ext cx="6480000" cy="4278240"/>
          </a:xfrm>
          <a:prstGeom prst="rect">
            <a:avLst/>
          </a:prstGeom>
        </p:spPr>
      </p:pic>
      <p:pic>
        <p:nvPicPr>
          <p:cNvPr id="339" name="Picture 338">
            <a:extLst>
              <a:ext uri="{FF2B5EF4-FFF2-40B4-BE49-F238E27FC236}">
                <a16:creationId xmlns:a16="http://schemas.microsoft.com/office/drawing/2014/main" id="{E2849696-3D3C-4D9D-9D46-0B0E7085DF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2000" y="1164661"/>
            <a:ext cx="6480000" cy="4278240"/>
          </a:xfrm>
          <a:prstGeom prst="rect">
            <a:avLst/>
          </a:prstGeom>
        </p:spPr>
      </p:pic>
      <p:pic>
        <p:nvPicPr>
          <p:cNvPr id="386" name="Picture 385">
            <a:extLst>
              <a:ext uri="{FF2B5EF4-FFF2-40B4-BE49-F238E27FC236}">
                <a16:creationId xmlns:a16="http://schemas.microsoft.com/office/drawing/2014/main" id="{899EE587-F68F-4FD8-8544-21E1EDAAAF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2000" y="1164661"/>
            <a:ext cx="6480000" cy="4278240"/>
          </a:xfrm>
          <a:prstGeom prst="rect">
            <a:avLst/>
          </a:prstGeom>
        </p:spPr>
      </p:pic>
      <p:pic>
        <p:nvPicPr>
          <p:cNvPr id="274" name="Picture 273">
            <a:extLst>
              <a:ext uri="{FF2B5EF4-FFF2-40B4-BE49-F238E27FC236}">
                <a16:creationId xmlns:a16="http://schemas.microsoft.com/office/drawing/2014/main" id="{BE0B737E-68E2-4519-8370-E457D0EE67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32000" y="1164661"/>
            <a:ext cx="6480000" cy="4278240"/>
          </a:xfrm>
          <a:prstGeom prst="rect">
            <a:avLst/>
          </a:prstGeom>
        </p:spPr>
      </p:pic>
      <p:pic>
        <p:nvPicPr>
          <p:cNvPr id="246" name="Picture 245">
            <a:extLst>
              <a:ext uri="{FF2B5EF4-FFF2-40B4-BE49-F238E27FC236}">
                <a16:creationId xmlns:a16="http://schemas.microsoft.com/office/drawing/2014/main" id="{3332BD67-886F-439E-93F5-3686F2A405F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32000" y="1164661"/>
            <a:ext cx="6480000" cy="4278240"/>
          </a:xfrm>
          <a:prstGeom prst="rect">
            <a:avLst/>
          </a:prstGeom>
        </p:spPr>
      </p:pic>
      <p:pic>
        <p:nvPicPr>
          <p:cNvPr id="218" name="Picture 217">
            <a:extLst>
              <a:ext uri="{FF2B5EF4-FFF2-40B4-BE49-F238E27FC236}">
                <a16:creationId xmlns:a16="http://schemas.microsoft.com/office/drawing/2014/main" id="{8B5AF104-4169-4576-8483-06DB7982AD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32000" y="1164661"/>
            <a:ext cx="6480000" cy="4278060"/>
          </a:xfrm>
          <a:prstGeom prst="rect">
            <a:avLst/>
          </a:prstGeom>
        </p:spPr>
      </p:pic>
      <p:pic>
        <p:nvPicPr>
          <p:cNvPr id="437" name="Picture 436">
            <a:extLst>
              <a:ext uri="{FF2B5EF4-FFF2-40B4-BE49-F238E27FC236}">
                <a16:creationId xmlns:a16="http://schemas.microsoft.com/office/drawing/2014/main" id="{73168B14-2417-4376-AA38-9BD535A8AEF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32000" y="1164661"/>
            <a:ext cx="6480000" cy="4285620"/>
          </a:xfrm>
          <a:prstGeom prst="rect">
            <a:avLst/>
          </a:prstGeom>
        </p:spPr>
      </p:pic>
      <p:pic>
        <p:nvPicPr>
          <p:cNvPr id="471" name="Picture 470">
            <a:extLst>
              <a:ext uri="{FF2B5EF4-FFF2-40B4-BE49-F238E27FC236}">
                <a16:creationId xmlns:a16="http://schemas.microsoft.com/office/drawing/2014/main" id="{8638D919-5C05-4B57-8132-E81ABD348F9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332000" y="1164661"/>
            <a:ext cx="6480000" cy="428562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7D44B2CF-6013-4A24-BBB6-892C163D431F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Measuring refraction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222A35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FB6232-0C87-403B-97A3-5C73D871DEA7}"/>
              </a:ext>
            </a:extLst>
          </p:cNvPr>
          <p:cNvSpPr/>
          <p:nvPr/>
        </p:nvSpPr>
        <p:spPr>
          <a:xfrm>
            <a:off x="384952" y="938051"/>
            <a:ext cx="8374093" cy="939336"/>
          </a:xfrm>
          <a:prstGeom prst="rect">
            <a:avLst/>
          </a:prstGeom>
          <a:solidFill>
            <a:srgbClr val="FAFAEA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Place a glass block in the middle of a large sheet of paper.</a:t>
            </a:r>
          </a:p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Draw round it with a pencil.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E54F1C-E62D-4B55-BA17-A0E7180F4F25}"/>
              </a:ext>
            </a:extLst>
          </p:cNvPr>
          <p:cNvSpPr/>
          <p:nvPr/>
        </p:nvSpPr>
        <p:spPr>
          <a:xfrm>
            <a:off x="384952" y="938051"/>
            <a:ext cx="8374093" cy="939336"/>
          </a:xfrm>
          <a:prstGeom prst="rect">
            <a:avLst/>
          </a:prstGeom>
          <a:solidFill>
            <a:srgbClr val="FAFAEA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Turn out the lights.</a:t>
            </a:r>
          </a:p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Shine a ray of light through the block – out of the opposite side.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288FE2-8F57-4C38-B28E-63332E901698}"/>
              </a:ext>
            </a:extLst>
          </p:cNvPr>
          <p:cNvSpPr/>
          <p:nvPr/>
        </p:nvSpPr>
        <p:spPr>
          <a:xfrm>
            <a:off x="384952" y="938051"/>
            <a:ext cx="8374093" cy="939336"/>
          </a:xfrm>
          <a:prstGeom prst="rect">
            <a:avLst/>
          </a:prstGeom>
          <a:solidFill>
            <a:srgbClr val="FAFAEA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Mark two crosses in the middle of each ray.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D1E790F-7731-44A5-9AAC-D7B4A9FC9880}"/>
              </a:ext>
            </a:extLst>
          </p:cNvPr>
          <p:cNvSpPr/>
          <p:nvPr/>
        </p:nvSpPr>
        <p:spPr>
          <a:xfrm>
            <a:off x="384952" y="938051"/>
            <a:ext cx="8374093" cy="939336"/>
          </a:xfrm>
          <a:prstGeom prst="rect">
            <a:avLst/>
          </a:prstGeom>
          <a:solidFill>
            <a:srgbClr val="FAFAEA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Take away the glass block.</a:t>
            </a:r>
          </a:p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Turn the lights on.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92958A9-EBD5-447F-A511-2982EE33AD55}"/>
              </a:ext>
            </a:extLst>
          </p:cNvPr>
          <p:cNvSpPr/>
          <p:nvPr/>
        </p:nvSpPr>
        <p:spPr>
          <a:xfrm>
            <a:off x="384952" y="938051"/>
            <a:ext cx="8374093" cy="939336"/>
          </a:xfrm>
          <a:prstGeom prst="rect">
            <a:avLst/>
          </a:prstGeom>
          <a:solidFill>
            <a:srgbClr val="FAFAEA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a ruler to draw the rays of light on the paper.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C3E090C-E27E-4E82-BB90-E325E29B86EB}"/>
              </a:ext>
            </a:extLst>
          </p:cNvPr>
          <p:cNvSpPr/>
          <p:nvPr/>
        </p:nvSpPr>
        <p:spPr>
          <a:xfrm>
            <a:off x="384952" y="938051"/>
            <a:ext cx="8374093" cy="939336"/>
          </a:xfrm>
          <a:prstGeom prst="rect">
            <a:avLst/>
          </a:prstGeom>
          <a:solidFill>
            <a:srgbClr val="FAFAEA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a ruler to draw in the missing ray of light.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A9514F7-1BF0-4052-A2D4-9E8A7175B4E3}"/>
              </a:ext>
            </a:extLst>
          </p:cNvPr>
          <p:cNvSpPr/>
          <p:nvPr/>
        </p:nvSpPr>
        <p:spPr>
          <a:xfrm>
            <a:off x="384952" y="938051"/>
            <a:ext cx="8374093" cy="939336"/>
          </a:xfrm>
          <a:prstGeom prst="rect">
            <a:avLst/>
          </a:prstGeom>
          <a:solidFill>
            <a:srgbClr val="FAFAEA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Put a protractor on the point where the first ray meets the block.</a:t>
            </a:r>
          </a:p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Mark 90</a:t>
            </a:r>
            <a:r>
              <a:rPr lang="en-GB" baseline="30000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201D271-79D2-469F-B58C-3200CE389D2A}"/>
              </a:ext>
            </a:extLst>
          </p:cNvPr>
          <p:cNvSpPr/>
          <p:nvPr/>
        </p:nvSpPr>
        <p:spPr>
          <a:xfrm>
            <a:off x="384952" y="938051"/>
            <a:ext cx="8374093" cy="939336"/>
          </a:xfrm>
          <a:prstGeom prst="rect">
            <a:avLst/>
          </a:prstGeom>
          <a:solidFill>
            <a:srgbClr val="FAFAEA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a ruler to draw the normal line.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820CE2E-A225-426C-948A-F40E6756AB5C}"/>
              </a:ext>
            </a:extLst>
          </p:cNvPr>
          <p:cNvSpPr/>
          <p:nvPr/>
        </p:nvSpPr>
        <p:spPr>
          <a:xfrm>
            <a:off x="384952" y="938051"/>
            <a:ext cx="8374093" cy="939336"/>
          </a:xfrm>
          <a:prstGeom prst="rect">
            <a:avLst/>
          </a:prstGeom>
          <a:solidFill>
            <a:srgbClr val="FAFAEA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the protractor to measure the </a:t>
            </a:r>
            <a:r>
              <a:rPr lang="en-GB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angle of incidence</a:t>
            </a: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490B40C-B1C9-40CA-A5F8-DDF5D74B90E5}"/>
              </a:ext>
            </a:extLst>
          </p:cNvPr>
          <p:cNvSpPr/>
          <p:nvPr/>
        </p:nvSpPr>
        <p:spPr>
          <a:xfrm>
            <a:off x="384952" y="938051"/>
            <a:ext cx="8374093" cy="939336"/>
          </a:xfrm>
          <a:prstGeom prst="rect">
            <a:avLst/>
          </a:prstGeom>
          <a:solidFill>
            <a:srgbClr val="FAFAEA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the protractor to measure the </a:t>
            </a:r>
            <a:r>
              <a:rPr lang="en-GB" b="1" dirty="0">
                <a:solidFill>
                  <a:srgbClr val="3737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angle of refraction</a:t>
            </a: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F60BCB0-9C34-4B9C-8689-4282EA62A015}"/>
              </a:ext>
            </a:extLst>
          </p:cNvPr>
          <p:cNvSpPr/>
          <p:nvPr/>
        </p:nvSpPr>
        <p:spPr>
          <a:xfrm>
            <a:off x="384952" y="938051"/>
            <a:ext cx="8374093" cy="939336"/>
          </a:xfrm>
          <a:prstGeom prst="rect">
            <a:avLst/>
          </a:prstGeom>
          <a:solidFill>
            <a:srgbClr val="FAFAEA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Repeat the measurements for when light leaves the glass block.</a:t>
            </a:r>
          </a:p>
          <a:p>
            <a:pPr marL="269875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Measure the </a:t>
            </a:r>
            <a:r>
              <a:rPr lang="en-GB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angle of incidence </a:t>
            </a: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the </a:t>
            </a:r>
            <a:r>
              <a:rPr lang="en-GB" b="1" dirty="0">
                <a:solidFill>
                  <a:srgbClr val="3737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angle of refraction</a:t>
            </a:r>
            <a:r>
              <a:rPr lang="en-GB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19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797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Measuring refraction</a:t>
            </a:r>
            <a:endParaRPr lang="en-GB" dirty="0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61693" y="3429001"/>
            <a:ext cx="8285163" cy="2565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AutoNum type="arabicPeriod" startAt="3"/>
              <a:tabLst/>
              <a:defRPr/>
            </a:pPr>
            <a:endParaRPr lang="en-US" dirty="0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005BE8B8-A308-4541-964F-1E7B7533B210}"/>
              </a:ext>
            </a:extLst>
          </p:cNvPr>
          <p:cNvSpPr txBox="1">
            <a:spLocks/>
          </p:cNvSpPr>
          <p:nvPr/>
        </p:nvSpPr>
        <p:spPr>
          <a:xfrm>
            <a:off x="461692" y="863125"/>
            <a:ext cx="8082540" cy="10541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b="1" dirty="0"/>
              <a:t>Results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endParaRPr lang="en-US" sz="1600" dirty="0"/>
          </a:p>
        </p:txBody>
      </p:sp>
      <p:sp>
        <p:nvSpPr>
          <p:cNvPr id="153" name="Text Placeholder 16">
            <a:extLst>
              <a:ext uri="{FF2B5EF4-FFF2-40B4-BE49-F238E27FC236}">
                <a16:creationId xmlns:a16="http://schemas.microsoft.com/office/drawing/2014/main" id="{D7BD873C-0439-4B87-8797-1D7459F0E084}"/>
              </a:ext>
            </a:extLst>
          </p:cNvPr>
          <p:cNvSpPr txBox="1">
            <a:spLocks/>
          </p:cNvSpPr>
          <p:nvPr/>
        </p:nvSpPr>
        <p:spPr>
          <a:xfrm>
            <a:off x="461692" y="3660378"/>
            <a:ext cx="8285163" cy="21031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US" sz="1600" b="1" dirty="0">
                <a:solidFill>
                  <a:srgbClr val="222A35"/>
                </a:solidFill>
              </a:rPr>
              <a:t>To answer: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/>
              <a:t>When a ray of light enters glass, does it bend towards or away from the normal line?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600" dirty="0"/>
              <a:t>What is the rule for the refraction of light leaving a glass block?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600" dirty="0"/>
              <a:t>Is light refracted most when it enters or leaves the glass block?</a:t>
            </a:r>
          </a:p>
          <a:p>
            <a:pPr marL="342900" lvl="0" indent="-34290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600" dirty="0"/>
              <a:t>What is the angle of incidence when there is no refraction?</a:t>
            </a:r>
          </a:p>
        </p:txBody>
      </p:sp>
      <p:sp>
        <p:nvSpPr>
          <p:cNvPr id="18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0CD4DAA4-10C0-4C88-8A18-A3592CDCF157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757F27C-86C6-42A0-A0BB-18B135BED40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56904" y="1397000"/>
          <a:ext cx="7172696" cy="20127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3174">
                  <a:extLst>
                    <a:ext uri="{9D8B030D-6E8A-4147-A177-3AD203B41FA5}">
                      <a16:colId xmlns:a16="http://schemas.microsoft.com/office/drawing/2014/main" val="218084086"/>
                    </a:ext>
                  </a:extLst>
                </a:gridCol>
                <a:gridCol w="1781299">
                  <a:extLst>
                    <a:ext uri="{9D8B030D-6E8A-4147-A177-3AD203B41FA5}">
                      <a16:colId xmlns:a16="http://schemas.microsoft.com/office/drawing/2014/main" val="4252590300"/>
                    </a:ext>
                  </a:extLst>
                </a:gridCol>
                <a:gridCol w="1805049">
                  <a:extLst>
                    <a:ext uri="{9D8B030D-6E8A-4147-A177-3AD203B41FA5}">
                      <a16:colId xmlns:a16="http://schemas.microsoft.com/office/drawing/2014/main" val="3814125869"/>
                    </a:ext>
                  </a:extLst>
                </a:gridCol>
                <a:gridCol w="1793174">
                  <a:extLst>
                    <a:ext uri="{9D8B030D-6E8A-4147-A177-3AD203B41FA5}">
                      <a16:colId xmlns:a16="http://schemas.microsoft.com/office/drawing/2014/main" val="3144986797"/>
                    </a:ext>
                  </a:extLst>
                </a:gridCol>
              </a:tblGrid>
              <a:tr h="318488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Light entering glass</a:t>
                      </a:r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Light leaving glass</a:t>
                      </a:r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2926133"/>
                  </a:ext>
                </a:extLst>
              </a:tr>
              <a:tr h="54971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Angle of incidence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Angle of refraction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Angle of incidence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Angle of refraction</a:t>
                      </a:r>
                      <a:endParaRPr lang="en-GB" sz="16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757359"/>
                  </a:ext>
                </a:extLst>
              </a:tr>
              <a:tr h="3184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9867879"/>
                  </a:ext>
                </a:extLst>
              </a:tr>
              <a:tr h="31848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589919"/>
                  </a:ext>
                </a:extLst>
              </a:tr>
              <a:tr h="31848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9667697"/>
                  </a:ext>
                </a:extLst>
              </a:tr>
            </a:tbl>
          </a:graphicData>
        </a:graphic>
      </p:graphicFrame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6EF5C8C-BCAE-47AC-9302-3D605315F146}"/>
              </a:ext>
            </a:extLst>
          </p:cNvPr>
          <p:cNvSpPr/>
          <p:nvPr/>
        </p:nvSpPr>
        <p:spPr>
          <a:xfrm>
            <a:off x="711200" y="3079044"/>
            <a:ext cx="7899400" cy="705556"/>
          </a:xfrm>
          <a:custGeom>
            <a:avLst/>
            <a:gdLst>
              <a:gd name="connsiteX0" fmla="*/ 38100 w 7899400"/>
              <a:gd name="connsiteY0" fmla="*/ 19756 h 705556"/>
              <a:gd name="connsiteX1" fmla="*/ 38100 w 7899400"/>
              <a:gd name="connsiteY1" fmla="*/ 705556 h 705556"/>
              <a:gd name="connsiteX2" fmla="*/ 7874000 w 7899400"/>
              <a:gd name="connsiteY2" fmla="*/ 642056 h 705556"/>
              <a:gd name="connsiteX3" fmla="*/ 7899400 w 7899400"/>
              <a:gd name="connsiteY3" fmla="*/ 32456 h 705556"/>
              <a:gd name="connsiteX4" fmla="*/ 7442200 w 7899400"/>
              <a:gd name="connsiteY4" fmla="*/ 19756 h 705556"/>
              <a:gd name="connsiteX5" fmla="*/ 7340600 w 7899400"/>
              <a:gd name="connsiteY5" fmla="*/ 45156 h 705556"/>
              <a:gd name="connsiteX6" fmla="*/ 7251700 w 7899400"/>
              <a:gd name="connsiteY6" fmla="*/ 57856 h 705556"/>
              <a:gd name="connsiteX7" fmla="*/ 7061200 w 7899400"/>
              <a:gd name="connsiteY7" fmla="*/ 83256 h 705556"/>
              <a:gd name="connsiteX8" fmla="*/ 6997700 w 7899400"/>
              <a:gd name="connsiteY8" fmla="*/ 95956 h 705556"/>
              <a:gd name="connsiteX9" fmla="*/ 6896100 w 7899400"/>
              <a:gd name="connsiteY9" fmla="*/ 108656 h 705556"/>
              <a:gd name="connsiteX10" fmla="*/ 6845300 w 7899400"/>
              <a:gd name="connsiteY10" fmla="*/ 121356 h 705556"/>
              <a:gd name="connsiteX11" fmla="*/ 6642100 w 7899400"/>
              <a:gd name="connsiteY11" fmla="*/ 134056 h 705556"/>
              <a:gd name="connsiteX12" fmla="*/ 6489700 w 7899400"/>
              <a:gd name="connsiteY12" fmla="*/ 146756 h 705556"/>
              <a:gd name="connsiteX13" fmla="*/ 6413500 w 7899400"/>
              <a:gd name="connsiteY13" fmla="*/ 159456 h 705556"/>
              <a:gd name="connsiteX14" fmla="*/ 6159500 w 7899400"/>
              <a:gd name="connsiteY14" fmla="*/ 172156 h 705556"/>
              <a:gd name="connsiteX15" fmla="*/ 5994400 w 7899400"/>
              <a:gd name="connsiteY15" fmla="*/ 184856 h 705556"/>
              <a:gd name="connsiteX16" fmla="*/ 3390900 w 7899400"/>
              <a:gd name="connsiteY16" fmla="*/ 197556 h 705556"/>
              <a:gd name="connsiteX17" fmla="*/ 3238500 w 7899400"/>
              <a:gd name="connsiteY17" fmla="*/ 172156 h 705556"/>
              <a:gd name="connsiteX18" fmla="*/ 1219200 w 7899400"/>
              <a:gd name="connsiteY18" fmla="*/ 146756 h 705556"/>
              <a:gd name="connsiteX19" fmla="*/ 723900 w 7899400"/>
              <a:gd name="connsiteY19" fmla="*/ 134056 h 705556"/>
              <a:gd name="connsiteX20" fmla="*/ 355600 w 7899400"/>
              <a:gd name="connsiteY20" fmla="*/ 146756 h 705556"/>
              <a:gd name="connsiteX21" fmla="*/ 292100 w 7899400"/>
              <a:gd name="connsiteY21" fmla="*/ 184856 h 705556"/>
              <a:gd name="connsiteX22" fmla="*/ 215900 w 7899400"/>
              <a:gd name="connsiteY22" fmla="*/ 210256 h 705556"/>
              <a:gd name="connsiteX23" fmla="*/ 177800 w 7899400"/>
              <a:gd name="connsiteY23" fmla="*/ 197556 h 705556"/>
              <a:gd name="connsiteX24" fmla="*/ 114300 w 7899400"/>
              <a:gd name="connsiteY24" fmla="*/ 184856 h 705556"/>
              <a:gd name="connsiteX25" fmla="*/ 63500 w 7899400"/>
              <a:gd name="connsiteY25" fmla="*/ 172156 h 705556"/>
              <a:gd name="connsiteX26" fmla="*/ 0 w 7899400"/>
              <a:gd name="connsiteY26" fmla="*/ 95956 h 705556"/>
              <a:gd name="connsiteX27" fmla="*/ 50800 w 7899400"/>
              <a:gd name="connsiteY27" fmla="*/ 146756 h 70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899400" h="705556">
                <a:moveTo>
                  <a:pt x="38100" y="19756"/>
                </a:moveTo>
                <a:lnTo>
                  <a:pt x="38100" y="705556"/>
                </a:lnTo>
                <a:lnTo>
                  <a:pt x="7874000" y="642056"/>
                </a:lnTo>
                <a:lnTo>
                  <a:pt x="7899400" y="32456"/>
                </a:lnTo>
                <a:cubicBezTo>
                  <a:pt x="7689659" y="-9492"/>
                  <a:pt x="7751070" y="-7497"/>
                  <a:pt x="7442200" y="19756"/>
                </a:cubicBezTo>
                <a:cubicBezTo>
                  <a:pt x="7407426" y="22824"/>
                  <a:pt x="7375158" y="40219"/>
                  <a:pt x="7340600" y="45156"/>
                </a:cubicBezTo>
                <a:lnTo>
                  <a:pt x="7251700" y="57856"/>
                </a:lnTo>
                <a:cubicBezTo>
                  <a:pt x="7158315" y="88984"/>
                  <a:pt x="7253309" y="60655"/>
                  <a:pt x="7061200" y="83256"/>
                </a:cubicBezTo>
                <a:cubicBezTo>
                  <a:pt x="7039762" y="85778"/>
                  <a:pt x="7019035" y="92674"/>
                  <a:pt x="6997700" y="95956"/>
                </a:cubicBezTo>
                <a:cubicBezTo>
                  <a:pt x="6963967" y="101146"/>
                  <a:pt x="6929766" y="103045"/>
                  <a:pt x="6896100" y="108656"/>
                </a:cubicBezTo>
                <a:cubicBezTo>
                  <a:pt x="6878883" y="111525"/>
                  <a:pt x="6862668" y="119619"/>
                  <a:pt x="6845300" y="121356"/>
                </a:cubicBezTo>
                <a:cubicBezTo>
                  <a:pt x="6777771" y="128109"/>
                  <a:pt x="6709793" y="129221"/>
                  <a:pt x="6642100" y="134056"/>
                </a:cubicBezTo>
                <a:cubicBezTo>
                  <a:pt x="6591253" y="137688"/>
                  <a:pt x="6540364" y="141127"/>
                  <a:pt x="6489700" y="146756"/>
                </a:cubicBezTo>
                <a:cubicBezTo>
                  <a:pt x="6464107" y="149600"/>
                  <a:pt x="6439175" y="157481"/>
                  <a:pt x="6413500" y="159456"/>
                </a:cubicBezTo>
                <a:cubicBezTo>
                  <a:pt x="6328977" y="165958"/>
                  <a:pt x="6244117" y="167028"/>
                  <a:pt x="6159500" y="172156"/>
                </a:cubicBezTo>
                <a:cubicBezTo>
                  <a:pt x="6104405" y="175495"/>
                  <a:pt x="6049433" y="180623"/>
                  <a:pt x="5994400" y="184856"/>
                </a:cubicBezTo>
                <a:cubicBezTo>
                  <a:pt x="5136660" y="356404"/>
                  <a:pt x="4350779" y="202504"/>
                  <a:pt x="3390900" y="197556"/>
                </a:cubicBezTo>
                <a:cubicBezTo>
                  <a:pt x="3335043" y="183592"/>
                  <a:pt x="3302563" y="173307"/>
                  <a:pt x="3238500" y="172156"/>
                </a:cubicBezTo>
                <a:lnTo>
                  <a:pt x="1219200" y="146756"/>
                </a:lnTo>
                <a:cubicBezTo>
                  <a:pt x="1054100" y="142523"/>
                  <a:pt x="889054" y="134056"/>
                  <a:pt x="723900" y="134056"/>
                </a:cubicBezTo>
                <a:cubicBezTo>
                  <a:pt x="601060" y="134056"/>
                  <a:pt x="477598" y="132403"/>
                  <a:pt x="355600" y="146756"/>
                </a:cubicBezTo>
                <a:cubicBezTo>
                  <a:pt x="331085" y="149640"/>
                  <a:pt x="314572" y="174642"/>
                  <a:pt x="292100" y="184856"/>
                </a:cubicBezTo>
                <a:cubicBezTo>
                  <a:pt x="267726" y="195935"/>
                  <a:pt x="215900" y="210256"/>
                  <a:pt x="215900" y="210256"/>
                </a:cubicBezTo>
                <a:cubicBezTo>
                  <a:pt x="203200" y="206023"/>
                  <a:pt x="190787" y="200803"/>
                  <a:pt x="177800" y="197556"/>
                </a:cubicBezTo>
                <a:cubicBezTo>
                  <a:pt x="156859" y="192321"/>
                  <a:pt x="135372" y="189539"/>
                  <a:pt x="114300" y="184856"/>
                </a:cubicBezTo>
                <a:cubicBezTo>
                  <a:pt x="97261" y="181070"/>
                  <a:pt x="80433" y="176389"/>
                  <a:pt x="63500" y="172156"/>
                </a:cubicBezTo>
                <a:cubicBezTo>
                  <a:pt x="34084" y="83908"/>
                  <a:pt x="64874" y="95956"/>
                  <a:pt x="0" y="95956"/>
                </a:cubicBezTo>
                <a:lnTo>
                  <a:pt x="50800" y="146756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197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DC859D0-3C84-49C5-AD89-BC18FD661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Modelling refraction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59" y="905773"/>
            <a:ext cx="3620211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Albert is modelling refraction.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wants to show why a wave can bend when it moves across a boundary.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3572677"/>
            <a:ext cx="8748828" cy="263354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lvl="0" defTabSz="914400">
              <a:lnSpc>
                <a:spcPct val="114000"/>
              </a:lnSpc>
              <a:spcAft>
                <a:spcPts val="600"/>
              </a:spcAft>
              <a:defRPr/>
            </a:pP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this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a good representation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refraction.</a:t>
            </a: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 three ways in which this is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an accurate representation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refraction. </a:t>
            </a:r>
          </a:p>
          <a:p>
            <a:pPr marL="342900" lvl="0" indent="-342900" defTabSz="914400">
              <a:lnSpc>
                <a:spcPct val="114000"/>
              </a:lnSpc>
              <a:spcAft>
                <a:spcPts val="900"/>
              </a:spcAft>
              <a:buFont typeface="+mj-lt"/>
              <a:buAutoNum type="arabicPeriod"/>
              <a:defRPr/>
            </a:pP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the wave model to explain how light refracts at a boundary between air and glass.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A17FF8-B147-42C5-9765-4475BB25AD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4237" y="905773"/>
            <a:ext cx="4715929" cy="2818920"/>
          </a:xfrm>
          <a:prstGeom prst="rect">
            <a:avLst/>
          </a:prstGeom>
        </p:spPr>
      </p:pic>
      <p:sp>
        <p:nvSpPr>
          <p:cNvPr id="7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5F8F4FA3-D58D-4E77-A864-8906FECC85CB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40293973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Explaining refraction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153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When light crosses a boundary between one transparent medium and another it can refract. </a:t>
            </a:r>
          </a:p>
          <a:p>
            <a:r>
              <a:rPr lang="en-GB" dirty="0"/>
              <a:t>It refracts if it meets the boundary at the right sort of angle. </a:t>
            </a:r>
          </a:p>
          <a:p>
            <a:r>
              <a:rPr lang="en-GB" dirty="0"/>
              <a:t>Light refracts because it has the properties of a wave.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97CDCE5-B145-4593-A87B-53A1105FB5CB}"/>
              </a:ext>
            </a:extLst>
          </p:cNvPr>
          <p:cNvGrpSpPr/>
          <p:nvPr/>
        </p:nvGrpSpPr>
        <p:grpSpPr>
          <a:xfrm>
            <a:off x="1395687" y="2397968"/>
            <a:ext cx="6731456" cy="2983971"/>
            <a:chOff x="1395687" y="2397968"/>
            <a:chExt cx="6731456" cy="2983971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27987D8-7157-4545-920A-52D11D4E3D45}"/>
                </a:ext>
              </a:extLst>
            </p:cNvPr>
            <p:cNvGrpSpPr/>
            <p:nvPr/>
          </p:nvGrpSpPr>
          <p:grpSpPr>
            <a:xfrm>
              <a:off x="1395687" y="2397968"/>
              <a:ext cx="5722115" cy="2948243"/>
              <a:chOff x="1395687" y="2397968"/>
              <a:chExt cx="5722115" cy="2948243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4FFEB112-76F0-4E91-B218-5BBD45180DBB}"/>
                  </a:ext>
                </a:extLst>
              </p:cNvPr>
              <p:cNvGrpSpPr/>
              <p:nvPr/>
            </p:nvGrpSpPr>
            <p:grpSpPr>
              <a:xfrm>
                <a:off x="1395687" y="2397968"/>
                <a:ext cx="5722115" cy="2948243"/>
                <a:chOff x="1480839" y="2421824"/>
                <a:chExt cx="6328530" cy="3709039"/>
              </a:xfrm>
            </p:grpSpPr>
            <p:cxnSp>
              <p:nvCxnSpPr>
                <p:cNvPr id="6" name="Straight Connector 5">
                  <a:extLst>
                    <a:ext uri="{FF2B5EF4-FFF2-40B4-BE49-F238E27FC236}">
                      <a16:creationId xmlns:a16="http://schemas.microsoft.com/office/drawing/2014/main" id="{EA867CCA-4EC3-4F8C-BA4C-696C04776B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80839" y="3901150"/>
                  <a:ext cx="446039" cy="2229713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5874998B-7DC5-4BD9-A809-50D235BFB7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46143" y="2421824"/>
                  <a:ext cx="463226" cy="2270665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7F797CC8-D5C5-469C-9EE7-B90BD1A96D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53899" y="3613473"/>
                  <a:ext cx="446038" cy="2229714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45B7D72E-64C4-415F-8904-371023ABB9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26960" y="3325799"/>
                  <a:ext cx="446038" cy="2229714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93714E5D-C0DE-4CC5-BDE2-71898619A7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00020" y="3038124"/>
                  <a:ext cx="446038" cy="2229714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A653B0AF-C28B-4EC2-B6DD-0F71DAB5E4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73081" y="2750449"/>
                  <a:ext cx="446038" cy="2229714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6B57A7EA-F113-4873-B760-1B9E4205CF4C}"/>
                  </a:ext>
                </a:extLst>
              </p:cNvPr>
              <p:cNvCxnSpPr/>
              <p:nvPr/>
            </p:nvCxnSpPr>
            <p:spPr>
              <a:xfrm flipV="1">
                <a:off x="2361770" y="3414889"/>
                <a:ext cx="3789948" cy="914400"/>
              </a:xfrm>
              <a:prstGeom prst="straightConnector1">
                <a:avLst/>
              </a:prstGeom>
              <a:ln w="12700">
                <a:solidFill>
                  <a:srgbClr val="7E0000"/>
                </a:solidFill>
                <a:prstDash val="lgDash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C4C28DD-05D4-4EFA-BB52-98632A91A6BD}"/>
                </a:ext>
              </a:extLst>
            </p:cNvPr>
            <p:cNvGrpSpPr/>
            <p:nvPr/>
          </p:nvGrpSpPr>
          <p:grpSpPr>
            <a:xfrm rot="20854663">
              <a:off x="1591302" y="4726736"/>
              <a:ext cx="6535841" cy="655203"/>
              <a:chOff x="156094" y="4430665"/>
              <a:chExt cx="8622890" cy="655203"/>
            </a:xfrm>
            <a:scene3d>
              <a:camera prst="orthographicFront">
                <a:rot lat="4800000" lon="0" rev="0"/>
              </a:camera>
              <a:lightRig rig="threePt" dir="t"/>
            </a:scene3d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8200E103-1B25-4ABD-8D45-F35C3D013363}"/>
                  </a:ext>
                </a:extLst>
              </p:cNvPr>
              <p:cNvSpPr/>
              <p:nvPr/>
            </p:nvSpPr>
            <p:spPr>
              <a:xfrm>
                <a:off x="156094" y="4430665"/>
                <a:ext cx="4311445" cy="655203"/>
              </a:xfrm>
              <a:custGeom>
                <a:avLst/>
                <a:gdLst>
                  <a:gd name="connsiteX0" fmla="*/ 0 w 5372100"/>
                  <a:gd name="connsiteY0" fmla="*/ 1272541 h 2560326"/>
                  <a:gd name="connsiteX1" fmla="*/ 464820 w 5372100"/>
                  <a:gd name="connsiteY1" fmla="*/ 1 h 2560326"/>
                  <a:gd name="connsiteX2" fmla="*/ 906780 w 5372100"/>
                  <a:gd name="connsiteY2" fmla="*/ 1272541 h 2560326"/>
                  <a:gd name="connsiteX3" fmla="*/ 1379220 w 5372100"/>
                  <a:gd name="connsiteY3" fmla="*/ 2552701 h 2560326"/>
                  <a:gd name="connsiteX4" fmla="*/ 1805940 w 5372100"/>
                  <a:gd name="connsiteY4" fmla="*/ 1264921 h 2560326"/>
                  <a:gd name="connsiteX5" fmla="*/ 2240280 w 5372100"/>
                  <a:gd name="connsiteY5" fmla="*/ 1 h 2560326"/>
                  <a:gd name="connsiteX6" fmla="*/ 2705100 w 5372100"/>
                  <a:gd name="connsiteY6" fmla="*/ 1264921 h 2560326"/>
                  <a:gd name="connsiteX7" fmla="*/ 3139440 w 5372100"/>
                  <a:gd name="connsiteY7" fmla="*/ 2537461 h 2560326"/>
                  <a:gd name="connsiteX8" fmla="*/ 3589020 w 5372100"/>
                  <a:gd name="connsiteY8" fmla="*/ 1272541 h 2560326"/>
                  <a:gd name="connsiteX9" fmla="*/ 4030980 w 5372100"/>
                  <a:gd name="connsiteY9" fmla="*/ 1 h 2560326"/>
                  <a:gd name="connsiteX10" fmla="*/ 4480560 w 5372100"/>
                  <a:gd name="connsiteY10" fmla="*/ 1280161 h 2560326"/>
                  <a:gd name="connsiteX11" fmla="*/ 4930140 w 5372100"/>
                  <a:gd name="connsiteY11" fmla="*/ 2560321 h 2560326"/>
                  <a:gd name="connsiteX12" fmla="*/ 5372100 w 5372100"/>
                  <a:gd name="connsiteY12" fmla="*/ 1264921 h 256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72100" h="2560326">
                    <a:moveTo>
                      <a:pt x="0" y="1272541"/>
                    </a:moveTo>
                    <a:cubicBezTo>
                      <a:pt x="156845" y="636271"/>
                      <a:pt x="313690" y="1"/>
                      <a:pt x="464820" y="1"/>
                    </a:cubicBezTo>
                    <a:cubicBezTo>
                      <a:pt x="615950" y="1"/>
                      <a:pt x="754380" y="847091"/>
                      <a:pt x="906780" y="1272541"/>
                    </a:cubicBezTo>
                    <a:cubicBezTo>
                      <a:pt x="1059180" y="1697991"/>
                      <a:pt x="1229360" y="2553971"/>
                      <a:pt x="1379220" y="2552701"/>
                    </a:cubicBezTo>
                    <a:cubicBezTo>
                      <a:pt x="1529080" y="2551431"/>
                      <a:pt x="1662430" y="1690371"/>
                      <a:pt x="1805940" y="1264921"/>
                    </a:cubicBezTo>
                    <a:cubicBezTo>
                      <a:pt x="1949450" y="839471"/>
                      <a:pt x="2090420" y="1"/>
                      <a:pt x="2240280" y="1"/>
                    </a:cubicBezTo>
                    <a:cubicBezTo>
                      <a:pt x="2390140" y="1"/>
                      <a:pt x="2555240" y="842011"/>
                      <a:pt x="2705100" y="1264921"/>
                    </a:cubicBezTo>
                    <a:cubicBezTo>
                      <a:pt x="2854960" y="1687831"/>
                      <a:pt x="2992120" y="2536191"/>
                      <a:pt x="3139440" y="2537461"/>
                    </a:cubicBezTo>
                    <a:cubicBezTo>
                      <a:pt x="3286760" y="2538731"/>
                      <a:pt x="3440430" y="1695451"/>
                      <a:pt x="3589020" y="1272541"/>
                    </a:cubicBezTo>
                    <a:cubicBezTo>
                      <a:pt x="3737610" y="849631"/>
                      <a:pt x="3882390" y="-1269"/>
                      <a:pt x="4030980" y="1"/>
                    </a:cubicBezTo>
                    <a:cubicBezTo>
                      <a:pt x="4179570" y="1271"/>
                      <a:pt x="4480560" y="1280161"/>
                      <a:pt x="4480560" y="1280161"/>
                    </a:cubicBezTo>
                    <a:cubicBezTo>
                      <a:pt x="4630420" y="1706881"/>
                      <a:pt x="4781550" y="2562861"/>
                      <a:pt x="4930140" y="2560321"/>
                    </a:cubicBezTo>
                    <a:cubicBezTo>
                      <a:pt x="5078730" y="2557781"/>
                      <a:pt x="5225415" y="1911351"/>
                      <a:pt x="5372100" y="126492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6AD58FDE-A876-4FA1-8A53-E7DC8438FF74}"/>
                  </a:ext>
                </a:extLst>
              </p:cNvPr>
              <p:cNvSpPr/>
              <p:nvPr/>
            </p:nvSpPr>
            <p:spPr>
              <a:xfrm>
                <a:off x="4467539" y="4430665"/>
                <a:ext cx="4311445" cy="655203"/>
              </a:xfrm>
              <a:custGeom>
                <a:avLst/>
                <a:gdLst>
                  <a:gd name="connsiteX0" fmla="*/ 0 w 5372100"/>
                  <a:gd name="connsiteY0" fmla="*/ 1272541 h 2560326"/>
                  <a:gd name="connsiteX1" fmla="*/ 464820 w 5372100"/>
                  <a:gd name="connsiteY1" fmla="*/ 1 h 2560326"/>
                  <a:gd name="connsiteX2" fmla="*/ 906780 w 5372100"/>
                  <a:gd name="connsiteY2" fmla="*/ 1272541 h 2560326"/>
                  <a:gd name="connsiteX3" fmla="*/ 1379220 w 5372100"/>
                  <a:gd name="connsiteY3" fmla="*/ 2552701 h 2560326"/>
                  <a:gd name="connsiteX4" fmla="*/ 1805940 w 5372100"/>
                  <a:gd name="connsiteY4" fmla="*/ 1264921 h 2560326"/>
                  <a:gd name="connsiteX5" fmla="*/ 2240280 w 5372100"/>
                  <a:gd name="connsiteY5" fmla="*/ 1 h 2560326"/>
                  <a:gd name="connsiteX6" fmla="*/ 2705100 w 5372100"/>
                  <a:gd name="connsiteY6" fmla="*/ 1264921 h 2560326"/>
                  <a:gd name="connsiteX7" fmla="*/ 3139440 w 5372100"/>
                  <a:gd name="connsiteY7" fmla="*/ 2537461 h 2560326"/>
                  <a:gd name="connsiteX8" fmla="*/ 3589020 w 5372100"/>
                  <a:gd name="connsiteY8" fmla="*/ 1272541 h 2560326"/>
                  <a:gd name="connsiteX9" fmla="*/ 4030980 w 5372100"/>
                  <a:gd name="connsiteY9" fmla="*/ 1 h 2560326"/>
                  <a:gd name="connsiteX10" fmla="*/ 4480560 w 5372100"/>
                  <a:gd name="connsiteY10" fmla="*/ 1280161 h 2560326"/>
                  <a:gd name="connsiteX11" fmla="*/ 4930140 w 5372100"/>
                  <a:gd name="connsiteY11" fmla="*/ 2560321 h 2560326"/>
                  <a:gd name="connsiteX12" fmla="*/ 5372100 w 5372100"/>
                  <a:gd name="connsiteY12" fmla="*/ 1264921 h 2560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72100" h="2560326">
                    <a:moveTo>
                      <a:pt x="0" y="1272541"/>
                    </a:moveTo>
                    <a:cubicBezTo>
                      <a:pt x="156845" y="636271"/>
                      <a:pt x="313690" y="1"/>
                      <a:pt x="464820" y="1"/>
                    </a:cubicBezTo>
                    <a:cubicBezTo>
                      <a:pt x="615950" y="1"/>
                      <a:pt x="754380" y="847091"/>
                      <a:pt x="906780" y="1272541"/>
                    </a:cubicBezTo>
                    <a:cubicBezTo>
                      <a:pt x="1059180" y="1697991"/>
                      <a:pt x="1229360" y="2553971"/>
                      <a:pt x="1379220" y="2552701"/>
                    </a:cubicBezTo>
                    <a:cubicBezTo>
                      <a:pt x="1529080" y="2551431"/>
                      <a:pt x="1662430" y="1690371"/>
                      <a:pt x="1805940" y="1264921"/>
                    </a:cubicBezTo>
                    <a:cubicBezTo>
                      <a:pt x="1949450" y="839471"/>
                      <a:pt x="2090420" y="1"/>
                      <a:pt x="2240280" y="1"/>
                    </a:cubicBezTo>
                    <a:cubicBezTo>
                      <a:pt x="2390140" y="1"/>
                      <a:pt x="2555240" y="842011"/>
                      <a:pt x="2705100" y="1264921"/>
                    </a:cubicBezTo>
                    <a:cubicBezTo>
                      <a:pt x="2854960" y="1687831"/>
                      <a:pt x="2992120" y="2536191"/>
                      <a:pt x="3139440" y="2537461"/>
                    </a:cubicBezTo>
                    <a:cubicBezTo>
                      <a:pt x="3286760" y="2538731"/>
                      <a:pt x="3440430" y="1695451"/>
                      <a:pt x="3589020" y="1272541"/>
                    </a:cubicBezTo>
                    <a:cubicBezTo>
                      <a:pt x="3737610" y="849631"/>
                      <a:pt x="3882390" y="-1269"/>
                      <a:pt x="4030980" y="1"/>
                    </a:cubicBezTo>
                    <a:cubicBezTo>
                      <a:pt x="4179570" y="1271"/>
                      <a:pt x="4480560" y="1280161"/>
                      <a:pt x="4480560" y="1280161"/>
                    </a:cubicBezTo>
                    <a:cubicBezTo>
                      <a:pt x="4630420" y="1706881"/>
                      <a:pt x="4781550" y="2562861"/>
                      <a:pt x="4930140" y="2560321"/>
                    </a:cubicBezTo>
                    <a:cubicBezTo>
                      <a:pt x="5078730" y="2557781"/>
                      <a:pt x="5225415" y="1911351"/>
                      <a:pt x="5372100" y="1264921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BEF90145-DA10-41BD-949D-8E1C9F59CCB2}"/>
              </a:ext>
            </a:extLst>
          </p:cNvPr>
          <p:cNvSpPr/>
          <p:nvPr/>
        </p:nvSpPr>
        <p:spPr>
          <a:xfrm>
            <a:off x="4207265" y="5211819"/>
            <a:ext cx="40825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Light can be represented as </a:t>
            </a:r>
          </a:p>
          <a:p>
            <a:pPr algn="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a series of wavefronts moving forward.</a:t>
            </a:r>
          </a:p>
        </p:txBody>
      </p:sp>
    </p:spTree>
    <p:extLst>
      <p:ext uri="{BB962C8B-B14F-4D97-AF65-F5344CB8AC3E}">
        <p14:creationId xmlns:p14="http://schemas.microsoft.com/office/powerpoint/2010/main" val="10502313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56EBC57-CE3E-4658-AD20-E15FABB5287B}"/>
              </a:ext>
            </a:extLst>
          </p:cNvPr>
          <p:cNvGrpSpPr/>
          <p:nvPr/>
        </p:nvGrpSpPr>
        <p:grpSpPr>
          <a:xfrm>
            <a:off x="5249575" y="156702"/>
            <a:ext cx="3888707" cy="2448921"/>
            <a:chOff x="5249575" y="156702"/>
            <a:chExt cx="3888707" cy="244892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5B0FBDF-2898-42AE-8CF1-5639FD032B19}"/>
                </a:ext>
              </a:extLst>
            </p:cNvPr>
            <p:cNvSpPr/>
            <p:nvPr/>
          </p:nvSpPr>
          <p:spPr>
            <a:xfrm>
              <a:off x="7622303" y="156702"/>
              <a:ext cx="1515979" cy="2448921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25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2C5DB28-3446-416C-A578-F68E12423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49575" y="1111823"/>
              <a:ext cx="2312440" cy="1185598"/>
            </a:xfrm>
            <a:prstGeom prst="rect">
              <a:avLst/>
            </a:prstGeom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Explaining refraction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51482" y="2185622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wavefront in glass moves more slowly.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1482" y="3675548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One end of each wavefront reaches the boundary before the other.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51482" y="442051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other end of the wavefront travels faster until it reaches the boundary.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1482" y="2930585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wavefront in glass moves more quickly.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1482" y="5165474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other end of the wavefront travels more slowly until it reaches the boundary.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723494" y="220152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wavefront in air moves more slowly.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723494" y="3675548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light wave is refracted towards the normal line.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723494" y="442051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light wave is refracted away from the normal line.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723494" y="2930585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wavefront in air moves more quickly.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723494" y="5165474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This swings the light wave round and it moves forward in a different direction. 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600618C0-E023-401B-9C85-11C8B5B0B585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4716379" cy="1104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spcBef>
                <a:spcPts val="0"/>
              </a:spcBef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	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these statements to explain how </a:t>
            </a:r>
            <a:r>
              <a:rPr lang="en-GB" sz="1600" dirty="0"/>
              <a:t>light moving from </a:t>
            </a:r>
          </a:p>
          <a:p>
            <a:pPr marL="361950" lvl="0" indent="-361950">
              <a:spcBef>
                <a:spcPts val="0"/>
              </a:spcBef>
              <a:defRPr/>
            </a:pPr>
            <a:r>
              <a:rPr lang="en-GB" sz="1600" dirty="0"/>
              <a:t>	</a:t>
            </a:r>
            <a:r>
              <a:rPr lang="en-GB" sz="1600" b="1" dirty="0">
                <a:solidFill>
                  <a:srgbClr val="7E0000"/>
                </a:solidFill>
              </a:rPr>
              <a:t>air into glass </a:t>
            </a:r>
            <a:r>
              <a:rPr lang="en-GB" sz="1600" dirty="0"/>
              <a:t>can refract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91A7AB-4CCD-4EA5-B1E6-056CCD5E2D8A}"/>
              </a:ext>
            </a:extLst>
          </p:cNvPr>
          <p:cNvSpPr/>
          <p:nvPr/>
        </p:nvSpPr>
        <p:spPr>
          <a:xfrm>
            <a:off x="451482" y="5861507"/>
            <a:ext cx="8412012" cy="347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Start with: </a:t>
            </a: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Light can be represented as a series of wavefronts moving forward.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432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Refracting rays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6"/>
            <a:ext cx="8285163" cy="2022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ray of light shows the direction light moves.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222A35"/>
                </a:solidFill>
              </a:rPr>
              <a:t>When light moves from air into glass it can refract.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can change direction at the boundary between air and glass.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222A35"/>
                </a:solidFill>
              </a:rPr>
              <a:t>Light can also refract when it moves from glass into air.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22A35"/>
              </a:solidFill>
              <a:effectLst/>
              <a:uLnTx/>
              <a:uFillTx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28D6CB2-08F4-4CAB-AD0E-E5E5ED1222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6099" y="2733791"/>
            <a:ext cx="5051801" cy="2628667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6BD25C7-991B-4816-8D7C-86B2549AD1B8}"/>
              </a:ext>
            </a:extLst>
          </p:cNvPr>
          <p:cNvSpPr/>
          <p:nvPr/>
        </p:nvSpPr>
        <p:spPr>
          <a:xfrm>
            <a:off x="457201" y="5362458"/>
            <a:ext cx="8285162" cy="345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solidFill>
                  <a:srgbClr val="222A3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 lens can refract light to form an image on a screen.</a:t>
            </a:r>
            <a:endParaRPr lang="en-US" sz="1600" dirty="0">
              <a:solidFill>
                <a:srgbClr val="222A3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1341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8112"/>
            <a:ext cx="9144000" cy="6203552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56EBC57-CE3E-4658-AD20-E15FABB5287B}"/>
              </a:ext>
            </a:extLst>
          </p:cNvPr>
          <p:cNvGrpSpPr/>
          <p:nvPr/>
        </p:nvGrpSpPr>
        <p:grpSpPr>
          <a:xfrm>
            <a:off x="5249575" y="156702"/>
            <a:ext cx="3888707" cy="2448921"/>
            <a:chOff x="5249575" y="156702"/>
            <a:chExt cx="3888707" cy="244892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5B0FBDF-2898-42AE-8CF1-5639FD032B19}"/>
                </a:ext>
              </a:extLst>
            </p:cNvPr>
            <p:cNvSpPr/>
            <p:nvPr/>
          </p:nvSpPr>
          <p:spPr>
            <a:xfrm>
              <a:off x="7622303" y="156702"/>
              <a:ext cx="1515979" cy="2448921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25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2C5DB28-3446-416C-A578-F68E12423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49575" y="1111823"/>
              <a:ext cx="2312440" cy="1185598"/>
            </a:xfrm>
            <a:prstGeom prst="rect">
              <a:avLst/>
            </a:prstGeom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Explaining refraction</a:t>
            </a:r>
            <a:endParaRPr lang="en-GB" dirty="0"/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600618C0-E023-401B-9C85-11C8B5B0B585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4716379" cy="1104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spcBef>
                <a:spcPts val="0"/>
              </a:spcBef>
              <a:buAutoNum type="arabicPeriod"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Answer:</a:t>
            </a:r>
          </a:p>
          <a:p>
            <a:pPr marL="355600" lvl="0">
              <a:spcBef>
                <a:spcPts val="0"/>
              </a:spcBef>
              <a:defRPr/>
            </a:pPr>
            <a:r>
              <a:rPr lang="en-GB" sz="1600" dirty="0"/>
              <a:t>Light moving from </a:t>
            </a:r>
            <a:r>
              <a:rPr lang="en-GB" sz="1600" b="1" dirty="0">
                <a:solidFill>
                  <a:srgbClr val="7E0000"/>
                </a:solidFill>
              </a:rPr>
              <a:t>air into glass</a:t>
            </a:r>
            <a:r>
              <a:rPr lang="en-GB" sz="1600" dirty="0">
                <a:solidFill>
                  <a:schemeClr val="tx1"/>
                </a:solidFill>
              </a:rPr>
              <a:t>.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676AEE-C849-43F9-9E2F-E4F2970F9ECC}"/>
              </a:ext>
            </a:extLst>
          </p:cNvPr>
          <p:cNvSpPr/>
          <p:nvPr/>
        </p:nvSpPr>
        <p:spPr>
          <a:xfrm>
            <a:off x="457200" y="2792500"/>
            <a:ext cx="8412012" cy="308759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Light can be represented as a series of wavefronts moving forward.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One end of each wavefront reaches the boundary before the other.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wavefront in glass moves more slowly.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other end of the wavefront travels faster until it reaches the boundary.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This swings the light wave round and it moves forward in a different direction.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light wave is refracted towards the normal line.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29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A820E0D-E2BD-48FC-9353-7A58E82B5644}"/>
              </a:ext>
            </a:extLst>
          </p:cNvPr>
          <p:cNvGrpSpPr/>
          <p:nvPr/>
        </p:nvGrpSpPr>
        <p:grpSpPr>
          <a:xfrm>
            <a:off x="4454424" y="602336"/>
            <a:ext cx="3140595" cy="2109115"/>
            <a:chOff x="4454424" y="602336"/>
            <a:chExt cx="3140595" cy="210911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5B0FBDF-2898-42AE-8CF1-5639FD032B19}"/>
                </a:ext>
              </a:extLst>
            </p:cNvPr>
            <p:cNvSpPr/>
            <p:nvPr/>
          </p:nvSpPr>
          <p:spPr>
            <a:xfrm>
              <a:off x="4454424" y="602336"/>
              <a:ext cx="3140595" cy="2109115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25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2C5DB28-3446-416C-A578-F68E12423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49575" y="1111823"/>
              <a:ext cx="2312440" cy="1185598"/>
            </a:xfrm>
            <a:prstGeom prst="rect">
              <a:avLst/>
            </a:prstGeom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Explaining refraction</a:t>
            </a:r>
            <a:endParaRPr lang="en-GB" dirty="0"/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5"/>
            <a:ext cx="4716379" cy="1104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0" indent="-361950">
              <a:spcBef>
                <a:spcPts val="0"/>
              </a:spcBef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	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these statements to explain how </a:t>
            </a:r>
            <a:r>
              <a:rPr lang="en-GB" sz="1600" dirty="0"/>
              <a:t>light moving from </a:t>
            </a:r>
          </a:p>
          <a:p>
            <a:pPr marL="361950" lvl="0" indent="-361950">
              <a:spcBef>
                <a:spcPts val="0"/>
              </a:spcBef>
              <a:defRPr/>
            </a:pPr>
            <a:r>
              <a:rPr lang="en-GB" sz="1600" dirty="0"/>
              <a:t>	</a:t>
            </a:r>
            <a:r>
              <a:rPr lang="en-GB" sz="1600" b="1" dirty="0">
                <a:solidFill>
                  <a:srgbClr val="7E0000"/>
                </a:solidFill>
              </a:rPr>
              <a:t>glass into air </a:t>
            </a:r>
            <a:r>
              <a:rPr lang="en-GB" sz="1600" dirty="0"/>
              <a:t>can refract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58B000-8C71-4BFB-AE8B-CB0D49B1EF37}"/>
              </a:ext>
            </a:extLst>
          </p:cNvPr>
          <p:cNvSpPr txBox="1"/>
          <p:nvPr/>
        </p:nvSpPr>
        <p:spPr>
          <a:xfrm>
            <a:off x="451482" y="220152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wavefront in glass moves more slowly.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46B57B-6B57-41BD-B62F-AAAB2049899C}"/>
              </a:ext>
            </a:extLst>
          </p:cNvPr>
          <p:cNvSpPr txBox="1"/>
          <p:nvPr/>
        </p:nvSpPr>
        <p:spPr>
          <a:xfrm>
            <a:off x="451482" y="3691447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One end of each wavefront reaches the boundary before the other.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FEE7D1-66A5-4755-996E-91242D09C871}"/>
              </a:ext>
            </a:extLst>
          </p:cNvPr>
          <p:cNvSpPr txBox="1"/>
          <p:nvPr/>
        </p:nvSpPr>
        <p:spPr>
          <a:xfrm>
            <a:off x="451482" y="4436410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other end of the wavefront travels faster until it reaches the boundary.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B04D51-4593-4FFE-8384-4297B07AF88C}"/>
              </a:ext>
            </a:extLst>
          </p:cNvPr>
          <p:cNvSpPr txBox="1"/>
          <p:nvPr/>
        </p:nvSpPr>
        <p:spPr>
          <a:xfrm>
            <a:off x="451482" y="2946484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wavefront in glass moves more quickly.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CB7D51-674D-443E-8390-6ADE2B119F91}"/>
              </a:ext>
            </a:extLst>
          </p:cNvPr>
          <p:cNvSpPr txBox="1"/>
          <p:nvPr/>
        </p:nvSpPr>
        <p:spPr>
          <a:xfrm>
            <a:off x="451482" y="5181373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other end of the wavefront travels more slowly until it reaches the boundary.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A569AC0-FE62-4EE1-86C3-32B01ABF4524}"/>
              </a:ext>
            </a:extLst>
          </p:cNvPr>
          <p:cNvSpPr txBox="1"/>
          <p:nvPr/>
        </p:nvSpPr>
        <p:spPr>
          <a:xfrm>
            <a:off x="4723494" y="2201521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wavefront in air moves more slowly.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CA4441-39C3-40EC-B198-B7A7743117BB}"/>
              </a:ext>
            </a:extLst>
          </p:cNvPr>
          <p:cNvSpPr txBox="1"/>
          <p:nvPr/>
        </p:nvSpPr>
        <p:spPr>
          <a:xfrm>
            <a:off x="4723494" y="3691447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light wave is refracted towards the normal line.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C2D7967-AB94-405C-BF06-2EF06337BBA6}"/>
              </a:ext>
            </a:extLst>
          </p:cNvPr>
          <p:cNvSpPr txBox="1"/>
          <p:nvPr/>
        </p:nvSpPr>
        <p:spPr>
          <a:xfrm>
            <a:off x="4723494" y="4436410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light wave is refracted away from the normal line.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5B0E8C2-BDAA-4501-A571-81B0A5B2CDA6}"/>
              </a:ext>
            </a:extLst>
          </p:cNvPr>
          <p:cNvSpPr txBox="1"/>
          <p:nvPr/>
        </p:nvSpPr>
        <p:spPr>
          <a:xfrm>
            <a:off x="4723494" y="2946484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The wavefront in air moves more quickly.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FA7FB6-6528-4188-A60F-555E23F3442E}"/>
              </a:ext>
            </a:extLst>
          </p:cNvPr>
          <p:cNvSpPr txBox="1"/>
          <p:nvPr/>
        </p:nvSpPr>
        <p:spPr>
          <a:xfrm>
            <a:off x="4723494" y="5181373"/>
            <a:ext cx="414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This swings the light wave round and it moves forward in a different direction.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EF228CD-3B37-42AA-A769-273FB6DC5997}"/>
              </a:ext>
            </a:extLst>
          </p:cNvPr>
          <p:cNvSpPr/>
          <p:nvPr/>
        </p:nvSpPr>
        <p:spPr>
          <a:xfrm>
            <a:off x="451482" y="5861507"/>
            <a:ext cx="8412012" cy="347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Start with: </a:t>
            </a:r>
            <a:r>
              <a:rPr lang="en-GB" sz="16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Light can be represented as a series of wavefronts moving forward.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0683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9D7A43F-11E9-41FF-BB2C-16449BBB3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A820E0D-E2BD-48FC-9353-7A58E82B5644}"/>
              </a:ext>
            </a:extLst>
          </p:cNvPr>
          <p:cNvGrpSpPr/>
          <p:nvPr/>
        </p:nvGrpSpPr>
        <p:grpSpPr>
          <a:xfrm>
            <a:off x="4454424" y="602336"/>
            <a:ext cx="3140595" cy="2109115"/>
            <a:chOff x="4454424" y="602336"/>
            <a:chExt cx="3140595" cy="210911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5B0FBDF-2898-42AE-8CF1-5639FD032B19}"/>
                </a:ext>
              </a:extLst>
            </p:cNvPr>
            <p:cNvSpPr/>
            <p:nvPr/>
          </p:nvSpPr>
          <p:spPr>
            <a:xfrm>
              <a:off x="4454424" y="602336"/>
              <a:ext cx="3140595" cy="2109115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25000"/>
              </a:schemeClr>
            </a:solidFill>
            <a:ln w="63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2C5DB28-3446-416C-A578-F68E124236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49575" y="1111823"/>
              <a:ext cx="2312440" cy="1185598"/>
            </a:xfrm>
            <a:prstGeom prst="rect">
              <a:avLst/>
            </a:prstGeom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Explaining refraction</a:t>
            </a:r>
            <a:endParaRPr lang="en-GB" dirty="0"/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5"/>
            <a:ext cx="4716379" cy="1104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spcBef>
                <a:spcPts val="0"/>
              </a:spcBef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	</a:t>
            </a:r>
            <a:r>
              <a:rPr lang="en-US" sz="1600" b="1" dirty="0"/>
              <a:t>Answer:</a:t>
            </a:r>
          </a:p>
          <a:p>
            <a:pPr marL="355600" lvl="0">
              <a:spcBef>
                <a:spcPts val="0"/>
              </a:spcBef>
              <a:defRPr/>
            </a:pPr>
            <a:r>
              <a:rPr lang="en-GB" sz="1600" dirty="0"/>
              <a:t>Light moving from </a:t>
            </a:r>
            <a:r>
              <a:rPr lang="en-GB" sz="1600" b="1" dirty="0">
                <a:solidFill>
                  <a:srgbClr val="7E0000"/>
                </a:solidFill>
              </a:rPr>
              <a:t>glass into air</a:t>
            </a:r>
            <a:r>
              <a:rPr lang="en-GB" sz="1600" dirty="0">
                <a:solidFill>
                  <a:schemeClr val="tx1"/>
                </a:solidFill>
              </a:rPr>
              <a:t>.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C947A5B-9B52-44B5-B7F5-D9D2362362DC}"/>
              </a:ext>
            </a:extLst>
          </p:cNvPr>
          <p:cNvSpPr/>
          <p:nvPr/>
        </p:nvSpPr>
        <p:spPr>
          <a:xfrm>
            <a:off x="457200" y="2792500"/>
            <a:ext cx="8412012" cy="308759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Light can be represented as a series of wavefronts moving forward.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One end of each wavefront reaches the boundary before the other.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wavefront in air moves more quickly.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other end of the wavefront travels more slowly until it reaches the boundary.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This swings the light wave round and it moves forward in a different direction.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The light wave is refracted away from the normal line.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63900DCD-D156-4321-8D4E-74C000585A08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6448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>
            <a:extLst>
              <a:ext uri="{FF2B5EF4-FFF2-40B4-BE49-F238E27FC236}">
                <a16:creationId xmlns:a16="http://schemas.microsoft.com/office/drawing/2014/main" id="{08F06AEC-06F7-457C-BF53-D428C3944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Turning expectations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28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A clear plastic semi-circular box is filled with a liquid.</a:t>
            </a:r>
          </a:p>
          <a:p>
            <a:pPr lvl="0">
              <a:defRPr/>
            </a:pPr>
            <a:r>
              <a:rPr lang="en-US" dirty="0"/>
              <a:t>It can be used to investigate how different liquids refract light.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0FB5E8-141B-43CC-A99D-2B51D6DF3F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919" y="1974575"/>
            <a:ext cx="7772400" cy="355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2875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09F41D05-3A89-48B1-94E4-79EEC18C9E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Turning expectations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002822"/>
            <a:ext cx="3968151" cy="167638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How do you think the second liquid will refract light differently than the first?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4108053"/>
            <a:ext cx="3968151" cy="15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Explain why you think the light will refract in this way?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949F80-459A-42EF-A3C5-305FDC364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130452"/>
            <a:ext cx="4188100" cy="15480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FE24A1E-066E-4D55-92DD-6ED671316837}"/>
              </a:ext>
            </a:extLst>
          </p:cNvPr>
          <p:cNvGrpSpPr/>
          <p:nvPr/>
        </p:nvGrpSpPr>
        <p:grpSpPr>
          <a:xfrm>
            <a:off x="4574501" y="3725039"/>
            <a:ext cx="4185599" cy="1840388"/>
            <a:chOff x="4554119" y="3386820"/>
            <a:chExt cx="4185599" cy="1840388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BC0ECB1-F67C-49C3-808A-EED87B12D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54119" y="3679208"/>
              <a:ext cx="4185599" cy="15480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AB57844-1A9A-4D36-A563-364CDBB6F439}"/>
                </a:ext>
              </a:extLst>
            </p:cNvPr>
            <p:cNvSpPr txBox="1"/>
            <p:nvPr/>
          </p:nvSpPr>
          <p:spPr>
            <a:xfrm>
              <a:off x="6974114" y="3386820"/>
              <a:ext cx="7765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?</a:t>
              </a:r>
            </a:p>
          </p:txBody>
        </p:sp>
      </p:grp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D05A7AC5-1CB0-4571-85A4-9FE26306A6BA}"/>
              </a:ext>
            </a:extLst>
          </p:cNvPr>
          <p:cNvSpPr txBox="1">
            <a:spLocks/>
          </p:cNvSpPr>
          <p:nvPr/>
        </p:nvSpPr>
        <p:spPr>
          <a:xfrm>
            <a:off x="457200" y="863125"/>
            <a:ext cx="8507288" cy="928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Two different liquids are compared.</a:t>
            </a:r>
          </a:p>
          <a:p>
            <a:pPr lvl="0">
              <a:defRPr/>
            </a:pPr>
            <a:r>
              <a:rPr lang="en-US" dirty="0"/>
              <a:t>Light travels slower in the second liquid, which is optically more dense.</a:t>
            </a:r>
          </a:p>
        </p:txBody>
      </p:sp>
    </p:spTree>
    <p:extLst>
      <p:ext uri="{BB962C8B-B14F-4D97-AF65-F5344CB8AC3E}">
        <p14:creationId xmlns:p14="http://schemas.microsoft.com/office/powerpoint/2010/main" val="21793672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0891907-C1CF-408F-8AC5-0F50A2A3AB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Turning expectations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464250"/>
            <a:ext cx="4562416" cy="138969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Measure the angles of refraction for the same incident ray refracted by each liquid in turn.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9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>
              <a:defRPr/>
            </a:pPr>
            <a:r>
              <a:rPr lang="en-GB" dirty="0"/>
              <a:t>Try to improve your first explanation to explain what happened more clearly. 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4548608" cy="109786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 how the second liquid refracts, compared to the first.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2AB8B6-A9A1-4B8C-B8E5-2841050A0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981" y="1543006"/>
            <a:ext cx="3147627" cy="2584078"/>
          </a:xfrm>
          <a:prstGeom prst="rect">
            <a:avLst/>
          </a:prstGeom>
        </p:spPr>
      </p:pic>
      <p:sp>
        <p:nvSpPr>
          <p:cNvPr id="9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C19F2E52-7CB9-4CA7-947F-B5AE69A3E86D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940668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Refracting rays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1" y="863125"/>
            <a:ext cx="7810500" cy="889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ray of light shows what happens at a boundary between air and glass?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4EDC6EB-7E25-48F2-9369-7E45D10CE94A}"/>
              </a:ext>
            </a:extLst>
          </p:cNvPr>
          <p:cNvGrpSpPr/>
          <p:nvPr/>
        </p:nvGrpSpPr>
        <p:grpSpPr>
          <a:xfrm>
            <a:off x="1064371" y="1804636"/>
            <a:ext cx="6706379" cy="3860130"/>
            <a:chOff x="1064371" y="1804636"/>
            <a:chExt cx="6706379" cy="3860130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F004254-61CE-41F3-94B3-9A1C44D745F1}"/>
                </a:ext>
              </a:extLst>
            </p:cNvPr>
            <p:cNvSpPr txBox="1"/>
            <p:nvPr/>
          </p:nvSpPr>
          <p:spPr>
            <a:xfrm>
              <a:off x="1064371" y="4947312"/>
              <a:ext cx="18191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Incident ray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3B923A2-EBB4-49FB-B619-829E7E716765}"/>
                </a:ext>
              </a:extLst>
            </p:cNvPr>
            <p:cNvSpPr txBox="1"/>
            <p:nvPr/>
          </p:nvSpPr>
          <p:spPr>
            <a:xfrm>
              <a:off x="1807343" y="3710413"/>
              <a:ext cx="10315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Normal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6A21982-B586-4B84-8415-ECA46137E1FD}"/>
                </a:ext>
              </a:extLst>
            </p:cNvPr>
            <p:cNvGrpSpPr/>
            <p:nvPr/>
          </p:nvGrpSpPr>
          <p:grpSpPr>
            <a:xfrm>
              <a:off x="1425034" y="1804636"/>
              <a:ext cx="6345716" cy="3860130"/>
              <a:chOff x="1425034" y="1804636"/>
              <a:chExt cx="6345716" cy="386013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BF90EE6F-C467-4A9D-9486-F0C2830BCB7C}"/>
                  </a:ext>
                </a:extLst>
              </p:cNvPr>
              <p:cNvGrpSpPr/>
              <p:nvPr/>
            </p:nvGrpSpPr>
            <p:grpSpPr>
              <a:xfrm>
                <a:off x="1425034" y="1804636"/>
                <a:ext cx="6345716" cy="3860130"/>
                <a:chOff x="1425034" y="1804636"/>
                <a:chExt cx="6345716" cy="3860130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4E52B79C-1376-469A-A450-7E904CF8B8BA}"/>
                    </a:ext>
                  </a:extLst>
                </p:cNvPr>
                <p:cNvGrpSpPr/>
                <p:nvPr/>
              </p:nvGrpSpPr>
              <p:grpSpPr>
                <a:xfrm>
                  <a:off x="1969463" y="2064766"/>
                  <a:ext cx="5237880" cy="3600000"/>
                  <a:chOff x="1969463" y="2064766"/>
                  <a:chExt cx="5237880" cy="3600000"/>
                </a:xfrm>
              </p:grpSpPr>
              <p:cxnSp>
                <p:nvCxnSpPr>
                  <p:cNvPr id="10" name="Straight Connector 9">
                    <a:extLst>
                      <a:ext uri="{FF2B5EF4-FFF2-40B4-BE49-F238E27FC236}">
                        <a16:creationId xmlns:a16="http://schemas.microsoft.com/office/drawing/2014/main" id="{3B0C34DD-6958-40A2-9D9B-F0023969D8D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838869" y="3857622"/>
                    <a:ext cx="3240000" cy="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" name="Rectangle 4">
                    <a:extLst>
                      <a:ext uri="{FF2B5EF4-FFF2-40B4-BE49-F238E27FC236}">
                        <a16:creationId xmlns:a16="http://schemas.microsoft.com/office/drawing/2014/main" id="{786613D1-40E8-40FB-ADF7-7031F33332C7}"/>
                      </a:ext>
                    </a:extLst>
                  </p:cNvPr>
                  <p:cNvSpPr/>
                  <p:nvPr/>
                </p:nvSpPr>
                <p:spPr>
                  <a:xfrm>
                    <a:off x="4507343" y="2064766"/>
                    <a:ext cx="2700000" cy="3600000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  <a:alpha val="50000"/>
                    </a:schemeClr>
                  </a:solidFill>
                  <a:ln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3" name="Straight Arrow Connector 12">
                    <a:extLst>
                      <a:ext uri="{FF2B5EF4-FFF2-40B4-BE49-F238E27FC236}">
                        <a16:creationId xmlns:a16="http://schemas.microsoft.com/office/drawing/2014/main" id="{A59EE3D0-61DE-4E4E-A5D3-E88C6B89E8F6}"/>
                      </a:ext>
                    </a:extLst>
                  </p:cNvPr>
                  <p:cNvCxnSpPr>
                    <a:cxnSpLocks/>
                    <a:stCxn id="5" idx="1"/>
                  </p:cNvCxnSpPr>
                  <p:nvPr/>
                </p:nvCxnSpPr>
                <p:spPr>
                  <a:xfrm flipH="1" flipV="1">
                    <a:off x="1969463" y="2782386"/>
                    <a:ext cx="2520000" cy="1080000"/>
                  </a:xfrm>
                  <a:prstGeom prst="straightConnector1">
                    <a:avLst/>
                  </a:prstGeom>
                  <a:ln w="19050">
                    <a:solidFill>
                      <a:srgbClr val="C0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Arrow Connector 15">
                    <a:extLst>
                      <a:ext uri="{FF2B5EF4-FFF2-40B4-BE49-F238E27FC236}">
                        <a16:creationId xmlns:a16="http://schemas.microsoft.com/office/drawing/2014/main" id="{00B0769A-F571-4121-989F-1B99DF83CA07}"/>
                      </a:ext>
                    </a:extLst>
                  </p:cNvPr>
                  <p:cNvCxnSpPr>
                    <a:cxnSpLocks/>
                    <a:stCxn id="5" idx="1"/>
                  </p:cNvCxnSpPr>
                  <p:nvPr/>
                </p:nvCxnSpPr>
                <p:spPr>
                  <a:xfrm flipV="1">
                    <a:off x="4507343" y="2780004"/>
                    <a:ext cx="2520000" cy="1084762"/>
                  </a:xfrm>
                  <a:prstGeom prst="straightConnector1">
                    <a:avLst/>
                  </a:prstGeom>
                  <a:ln w="19050">
                    <a:solidFill>
                      <a:srgbClr val="C0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Arrow Connector 19">
                    <a:extLst>
                      <a:ext uri="{FF2B5EF4-FFF2-40B4-BE49-F238E27FC236}">
                        <a16:creationId xmlns:a16="http://schemas.microsoft.com/office/drawing/2014/main" id="{F097EC8E-E96F-414A-8FEA-1923138BD373}"/>
                      </a:ext>
                    </a:extLst>
                  </p:cNvPr>
                  <p:cNvCxnSpPr>
                    <a:cxnSpLocks/>
                    <a:stCxn id="5" idx="1"/>
                  </p:cNvCxnSpPr>
                  <p:nvPr/>
                </p:nvCxnSpPr>
                <p:spPr>
                  <a:xfrm flipV="1">
                    <a:off x="4507343" y="2192055"/>
                    <a:ext cx="2041987" cy="1672711"/>
                  </a:xfrm>
                  <a:prstGeom prst="straightConnector1">
                    <a:avLst/>
                  </a:prstGeom>
                  <a:ln w="19050">
                    <a:solidFill>
                      <a:srgbClr val="C0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C2856E67-5CC7-457D-94D0-1117A147A1A7}"/>
                      </a:ext>
                    </a:extLst>
                  </p:cNvPr>
                  <p:cNvCxnSpPr>
                    <a:cxnSpLocks/>
                    <a:stCxn id="5" idx="1"/>
                  </p:cNvCxnSpPr>
                  <p:nvPr/>
                </p:nvCxnSpPr>
                <p:spPr>
                  <a:xfrm flipV="1">
                    <a:off x="4507343" y="3429000"/>
                    <a:ext cx="2621992" cy="435766"/>
                  </a:xfrm>
                  <a:prstGeom prst="straightConnector1">
                    <a:avLst/>
                  </a:prstGeom>
                  <a:ln w="19050">
                    <a:solidFill>
                      <a:srgbClr val="C0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Straight Arrow Connector 6">
                    <a:extLst>
                      <a:ext uri="{FF2B5EF4-FFF2-40B4-BE49-F238E27FC236}">
                        <a16:creationId xmlns:a16="http://schemas.microsoft.com/office/drawing/2014/main" id="{22C4D7E0-B0B8-4573-9827-48E69788B1F1}"/>
                      </a:ext>
                    </a:extLst>
                  </p:cNvPr>
                  <p:cNvCxnSpPr>
                    <a:cxnSpLocks/>
                    <a:endCxn id="5" idx="1"/>
                  </p:cNvCxnSpPr>
                  <p:nvPr/>
                </p:nvCxnSpPr>
                <p:spPr>
                  <a:xfrm flipV="1">
                    <a:off x="1978403" y="3864766"/>
                    <a:ext cx="2528940" cy="1080000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DE3A3E37-670F-4BE5-A2D2-918E1189A7FB}"/>
                    </a:ext>
                  </a:extLst>
                </p:cNvPr>
                <p:cNvGrpSpPr/>
                <p:nvPr/>
              </p:nvGrpSpPr>
              <p:grpSpPr>
                <a:xfrm>
                  <a:off x="1425034" y="1804636"/>
                  <a:ext cx="6345716" cy="1832612"/>
                  <a:chOff x="1425034" y="1804636"/>
                  <a:chExt cx="6345716" cy="1832612"/>
                </a:xfrm>
              </p:grpSpPr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BF0CDBFF-5EB5-4BFE-97A7-E9F6827B201E}"/>
                      </a:ext>
                    </a:extLst>
                  </p:cNvPr>
                  <p:cNvSpPr txBox="1"/>
                  <p:nvPr/>
                </p:nvSpPr>
                <p:spPr>
                  <a:xfrm>
                    <a:off x="1425034" y="2461205"/>
                    <a:ext cx="71398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24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4D1D775B-3EAD-411F-B273-2F06CEA96412}"/>
                      </a:ext>
                    </a:extLst>
                  </p:cNvPr>
                  <p:cNvSpPr txBox="1"/>
                  <p:nvPr/>
                </p:nvSpPr>
                <p:spPr>
                  <a:xfrm>
                    <a:off x="7056766" y="3175583"/>
                    <a:ext cx="71398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24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</a:t>
                    </a:r>
                  </a:p>
                </p:txBody>
              </p:sp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D9E255E4-EF93-4329-B23E-F09301113025}"/>
                      </a:ext>
                    </a:extLst>
                  </p:cNvPr>
                  <p:cNvSpPr txBox="1"/>
                  <p:nvPr/>
                </p:nvSpPr>
                <p:spPr>
                  <a:xfrm>
                    <a:off x="6901347" y="2461205"/>
                    <a:ext cx="71398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24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C</a:t>
                    </a:r>
                  </a:p>
                </p:txBody>
              </p: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D1A9A1A6-17A6-4D72-91A8-AD58168F1E09}"/>
                      </a:ext>
                    </a:extLst>
                  </p:cNvPr>
                  <p:cNvSpPr txBox="1"/>
                  <p:nvPr/>
                </p:nvSpPr>
                <p:spPr>
                  <a:xfrm>
                    <a:off x="6415351" y="1804636"/>
                    <a:ext cx="71398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24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B</a:t>
                    </a:r>
                  </a:p>
                </p:txBody>
              </p:sp>
            </p:grpSp>
          </p:grp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51AA82B-8902-418F-AA46-4B7808C20A39}"/>
                  </a:ext>
                </a:extLst>
              </p:cNvPr>
              <p:cNvSpPr txBox="1"/>
              <p:nvPr/>
            </p:nvSpPr>
            <p:spPr>
              <a:xfrm>
                <a:off x="4507344" y="5181544"/>
                <a:ext cx="27178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Glass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11690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Refracting rays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1" y="863125"/>
            <a:ext cx="7810500" cy="889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ray of light shows what happens at a boundary between air and glass?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1D087FF-C2FC-42B9-9C81-DBF2EA5EBEBF}"/>
              </a:ext>
            </a:extLst>
          </p:cNvPr>
          <p:cNvGrpSpPr/>
          <p:nvPr/>
        </p:nvGrpSpPr>
        <p:grpSpPr>
          <a:xfrm>
            <a:off x="907252" y="2121916"/>
            <a:ext cx="6416266" cy="3600000"/>
            <a:chOff x="907252" y="2121916"/>
            <a:chExt cx="6416266" cy="360000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A15EBA2-44AC-4481-8772-660225C8DA0D}"/>
                </a:ext>
              </a:extLst>
            </p:cNvPr>
            <p:cNvGrpSpPr/>
            <p:nvPr/>
          </p:nvGrpSpPr>
          <p:grpSpPr>
            <a:xfrm>
              <a:off x="907252" y="2121916"/>
              <a:ext cx="6416266" cy="3600000"/>
              <a:chOff x="907252" y="2064766"/>
              <a:chExt cx="6416266" cy="3600000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FB149985-38BD-4106-8389-2C7383B69EA2}"/>
                  </a:ext>
                </a:extLst>
              </p:cNvPr>
              <p:cNvGrpSpPr/>
              <p:nvPr/>
            </p:nvGrpSpPr>
            <p:grpSpPr>
              <a:xfrm>
                <a:off x="907252" y="2064766"/>
                <a:ext cx="6416266" cy="3600000"/>
                <a:chOff x="907252" y="2064766"/>
                <a:chExt cx="6416266" cy="3600000"/>
              </a:xfrm>
            </p:grpSpPr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F90EE6F-C467-4A9D-9486-F0C2830BCB7C}"/>
                    </a:ext>
                  </a:extLst>
                </p:cNvPr>
                <p:cNvGrpSpPr/>
                <p:nvPr/>
              </p:nvGrpSpPr>
              <p:grpSpPr>
                <a:xfrm>
                  <a:off x="1807343" y="2064766"/>
                  <a:ext cx="5516175" cy="3600000"/>
                  <a:chOff x="1807343" y="2064766"/>
                  <a:chExt cx="5516175" cy="3600000"/>
                </a:xfrm>
              </p:grpSpPr>
              <p:grpSp>
                <p:nvGrpSpPr>
                  <p:cNvPr id="39" name="Group 38">
                    <a:extLst>
                      <a:ext uri="{FF2B5EF4-FFF2-40B4-BE49-F238E27FC236}">
                        <a16:creationId xmlns:a16="http://schemas.microsoft.com/office/drawing/2014/main" id="{4E52B79C-1376-469A-A450-7E904CF8B8BA}"/>
                      </a:ext>
                    </a:extLst>
                  </p:cNvPr>
                  <p:cNvGrpSpPr/>
                  <p:nvPr/>
                </p:nvGrpSpPr>
                <p:grpSpPr>
                  <a:xfrm>
                    <a:off x="1807343" y="2064766"/>
                    <a:ext cx="5400000" cy="3600000"/>
                    <a:chOff x="1807343" y="2064766"/>
                    <a:chExt cx="5400000" cy="3600000"/>
                  </a:xfrm>
                </p:grpSpPr>
                <p:cxnSp>
                  <p:nvCxnSpPr>
                    <p:cNvPr id="7" name="Straight Arrow Connector 6">
                      <a:extLst>
                        <a:ext uri="{FF2B5EF4-FFF2-40B4-BE49-F238E27FC236}">
                          <a16:creationId xmlns:a16="http://schemas.microsoft.com/office/drawing/2014/main" id="{22C4D7E0-B0B8-4573-9827-48E69788B1F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807343" y="3864765"/>
                      <a:ext cx="2700000" cy="1"/>
                    </a:xfrm>
                    <a:prstGeom prst="straightConnector1">
                      <a:avLst/>
                    </a:prstGeom>
                    <a:ln w="1905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Straight Connector 9">
                      <a:extLst>
                        <a:ext uri="{FF2B5EF4-FFF2-40B4-BE49-F238E27FC236}">
                          <a16:creationId xmlns:a16="http://schemas.microsoft.com/office/drawing/2014/main" id="{3B0C34DD-6958-40A2-9D9B-F0023969D8D8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2838869" y="3857622"/>
                      <a:ext cx="3240000" cy="0"/>
                    </a:xfrm>
                    <a:prstGeom prst="line">
                      <a:avLst/>
                    </a:prstGeom>
                    <a:ln>
                      <a:prstDash val="dash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786613D1-40E8-40FB-ADF7-7031F33332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7343" y="2064766"/>
                      <a:ext cx="2700000" cy="3600000"/>
                    </a:xfrm>
                    <a:prstGeom prst="rect">
                      <a:avLst/>
                    </a:prstGeom>
                    <a:solidFill>
                      <a:schemeClr val="accent1">
                        <a:lumMod val="40000"/>
                        <a:lumOff val="60000"/>
                        <a:alpha val="50000"/>
                      </a:schemeClr>
                    </a:solidFill>
                    <a:ln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" name="Straight Arrow Connector 12">
                      <a:extLst>
                        <a:ext uri="{FF2B5EF4-FFF2-40B4-BE49-F238E27FC236}">
                          <a16:creationId xmlns:a16="http://schemas.microsoft.com/office/drawing/2014/main" id="{A59EE3D0-61DE-4E4E-A5D3-E88C6B89E8F6}"/>
                        </a:ext>
                      </a:extLst>
                    </p:cNvPr>
                    <p:cNvCxnSpPr>
                      <a:cxnSpLocks/>
                      <a:stCxn id="5" idx="1"/>
                    </p:cNvCxnSpPr>
                    <p:nvPr/>
                  </p:nvCxnSpPr>
                  <p:spPr>
                    <a:xfrm flipH="1">
                      <a:off x="2386093" y="3864766"/>
                      <a:ext cx="2121250" cy="0"/>
                    </a:xfrm>
                    <a:prstGeom prst="straightConnector1">
                      <a:avLst/>
                    </a:prstGeom>
                    <a:ln w="19050">
                      <a:solidFill>
                        <a:srgbClr val="C000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Arrow Connector 15">
                      <a:extLst>
                        <a:ext uri="{FF2B5EF4-FFF2-40B4-BE49-F238E27FC236}">
                          <a16:creationId xmlns:a16="http://schemas.microsoft.com/office/drawing/2014/main" id="{00B0769A-F571-4121-989F-1B99DF83CA07}"/>
                        </a:ext>
                      </a:extLst>
                    </p:cNvPr>
                    <p:cNvCxnSpPr>
                      <a:cxnSpLocks/>
                      <a:stCxn id="5" idx="1"/>
                      <a:endCxn id="42" idx="1"/>
                    </p:cNvCxnSpPr>
                    <p:nvPr/>
                  </p:nvCxnSpPr>
                  <p:spPr>
                    <a:xfrm>
                      <a:off x="4507343" y="3864766"/>
                      <a:ext cx="2102191" cy="0"/>
                    </a:xfrm>
                    <a:prstGeom prst="straightConnector1">
                      <a:avLst/>
                    </a:prstGeom>
                    <a:ln w="19050">
                      <a:solidFill>
                        <a:srgbClr val="C000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Arrow Connector 19">
                      <a:extLst>
                        <a:ext uri="{FF2B5EF4-FFF2-40B4-BE49-F238E27FC236}">
                          <a16:creationId xmlns:a16="http://schemas.microsoft.com/office/drawing/2014/main" id="{F097EC8E-E96F-414A-8FEA-1923138BD373}"/>
                        </a:ext>
                      </a:extLst>
                    </p:cNvPr>
                    <p:cNvCxnSpPr>
                      <a:cxnSpLocks/>
                      <a:stCxn id="5" idx="1"/>
                      <a:endCxn id="43" idx="1"/>
                    </p:cNvCxnSpPr>
                    <p:nvPr/>
                  </p:nvCxnSpPr>
                  <p:spPr>
                    <a:xfrm flipV="1">
                      <a:off x="4507343" y="2862215"/>
                      <a:ext cx="2102191" cy="1002551"/>
                    </a:xfrm>
                    <a:prstGeom prst="straightConnector1">
                      <a:avLst/>
                    </a:prstGeom>
                    <a:ln w="19050">
                      <a:solidFill>
                        <a:srgbClr val="C000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Straight Arrow Connector 22">
                      <a:extLst>
                        <a:ext uri="{FF2B5EF4-FFF2-40B4-BE49-F238E27FC236}">
                          <a16:creationId xmlns:a16="http://schemas.microsoft.com/office/drawing/2014/main" id="{C2856E67-5CC7-457D-94D0-1117A147A1A7}"/>
                        </a:ext>
                      </a:extLst>
                    </p:cNvPr>
                    <p:cNvCxnSpPr>
                      <a:cxnSpLocks/>
                      <a:stCxn id="5" idx="1"/>
                      <a:endCxn id="41" idx="1"/>
                    </p:cNvCxnSpPr>
                    <p:nvPr/>
                  </p:nvCxnSpPr>
                  <p:spPr>
                    <a:xfrm>
                      <a:off x="4507343" y="3864766"/>
                      <a:ext cx="2102191" cy="979221"/>
                    </a:xfrm>
                    <a:prstGeom prst="straightConnector1">
                      <a:avLst/>
                    </a:prstGeom>
                    <a:ln w="19050">
                      <a:solidFill>
                        <a:srgbClr val="C0000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4" name="Group 43">
                    <a:extLst>
                      <a:ext uri="{FF2B5EF4-FFF2-40B4-BE49-F238E27FC236}">
                        <a16:creationId xmlns:a16="http://schemas.microsoft.com/office/drawing/2014/main" id="{DE3A3E37-670F-4BE5-A2D2-918E1189A7FB}"/>
                      </a:ext>
                    </a:extLst>
                  </p:cNvPr>
                  <p:cNvGrpSpPr/>
                  <p:nvPr/>
                </p:nvGrpSpPr>
                <p:grpSpPr>
                  <a:xfrm>
                    <a:off x="2092166" y="2631382"/>
                    <a:ext cx="5231352" cy="2443437"/>
                    <a:chOff x="2092166" y="2631382"/>
                    <a:chExt cx="5231352" cy="2443437"/>
                  </a:xfrm>
                </p:grpSpPr>
                <p:sp>
                  <p:nvSpPr>
                    <p:cNvPr id="40" name="TextBox 39">
                      <a:extLst>
                        <a:ext uri="{FF2B5EF4-FFF2-40B4-BE49-F238E27FC236}">
                          <a16:creationId xmlns:a16="http://schemas.microsoft.com/office/drawing/2014/main" id="{BF0CDBFF-5EB5-4BFE-97A7-E9F6827B201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92166" y="3363490"/>
                      <a:ext cx="713984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2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</a:t>
                      </a:r>
                    </a:p>
                  </p:txBody>
                </p:sp>
                <p:sp>
                  <p:nvSpPr>
                    <p:cNvPr id="41" name="TextBox 40">
                      <a:extLst>
                        <a:ext uri="{FF2B5EF4-FFF2-40B4-BE49-F238E27FC236}">
                          <a16:creationId xmlns:a16="http://schemas.microsoft.com/office/drawing/2014/main" id="{4D1D775B-3EAD-411F-B273-2F06CEA9641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09534" y="4613154"/>
                      <a:ext cx="713984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2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</a:t>
                      </a:r>
                    </a:p>
                  </p:txBody>
                </p:sp>
                <p:sp>
                  <p:nvSpPr>
                    <p:cNvPr id="42" name="TextBox 41">
                      <a:extLst>
                        <a:ext uri="{FF2B5EF4-FFF2-40B4-BE49-F238E27FC236}">
                          <a16:creationId xmlns:a16="http://schemas.microsoft.com/office/drawing/2014/main" id="{D9E255E4-EF93-4329-B23E-F0930111302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09534" y="3641073"/>
                      <a:ext cx="713984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2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</a:t>
                      </a:r>
                    </a:p>
                  </p:txBody>
                </p:sp>
                <p:sp>
                  <p:nvSpPr>
                    <p:cNvPr id="43" name="TextBox 42">
                      <a:extLst>
                        <a:ext uri="{FF2B5EF4-FFF2-40B4-BE49-F238E27FC236}">
                          <a16:creationId xmlns:a16="http://schemas.microsoft.com/office/drawing/2014/main" id="{D1A9A1A6-17A6-4D72-91A8-AD58168F1E0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09534" y="2631382"/>
                      <a:ext cx="713984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sz="2400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</a:t>
                      </a:r>
                    </a:p>
                  </p:txBody>
                </p:sp>
              </p:grpSp>
            </p:grp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1F004254-61CE-41F3-94B3-9A1C44D745F1}"/>
                    </a:ext>
                  </a:extLst>
                </p:cNvPr>
                <p:cNvSpPr txBox="1"/>
                <p:nvPr/>
              </p:nvSpPr>
              <p:spPr>
                <a:xfrm>
                  <a:off x="907252" y="3857622"/>
                  <a:ext cx="149594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>
                      <a:latin typeface="Verdana" panose="020B0604030504040204" pitchFamily="34" charset="0"/>
                      <a:ea typeface="Verdana" panose="020B0604030504040204" pitchFamily="34" charset="0"/>
                    </a:rPr>
                    <a:t>Incident ray</a:t>
                  </a:r>
                </a:p>
              </p:txBody>
            </p:sp>
          </p:grp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E40EC23-177A-4248-AEAF-1EFDA32F4E65}"/>
                  </a:ext>
                </a:extLst>
              </p:cNvPr>
              <p:cNvSpPr txBox="1"/>
              <p:nvPr/>
            </p:nvSpPr>
            <p:spPr>
              <a:xfrm>
                <a:off x="4507344" y="5181544"/>
                <a:ext cx="27178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Glass</a:t>
                </a:r>
              </a:p>
            </p:txBody>
          </p:sp>
        </p:grp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1436CDD-BF55-4C76-943B-4B9BDBA153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07343" y="3921915"/>
              <a:ext cx="29392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35909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4448"/>
            <a:ext cx="9144000" cy="620355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Refracting rays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1" y="863125"/>
            <a:ext cx="7810500" cy="889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marR="0" lvl="0" indent="-36195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Which ray of light shows what happens at a boundary between glass and air?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E3E8A71-4F5C-44FE-81F7-8BB3F319615F}"/>
              </a:ext>
            </a:extLst>
          </p:cNvPr>
          <p:cNvGrpSpPr/>
          <p:nvPr/>
        </p:nvGrpSpPr>
        <p:grpSpPr>
          <a:xfrm>
            <a:off x="1064371" y="1804712"/>
            <a:ext cx="6680487" cy="3852986"/>
            <a:chOff x="1064371" y="1804712"/>
            <a:chExt cx="6680487" cy="3852986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7924B221-6B7A-4593-BE12-17AD1411EC57}"/>
                </a:ext>
              </a:extLst>
            </p:cNvPr>
            <p:cNvGrpSpPr/>
            <p:nvPr/>
          </p:nvGrpSpPr>
          <p:grpSpPr>
            <a:xfrm>
              <a:off x="1399142" y="1804712"/>
              <a:ext cx="6345716" cy="3852986"/>
              <a:chOff x="1399142" y="1804712"/>
              <a:chExt cx="6345716" cy="3852986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2FD0844B-3CCA-4DE7-BB6F-7394CF886120}"/>
                  </a:ext>
                </a:extLst>
              </p:cNvPr>
              <p:cNvGrpSpPr/>
              <p:nvPr/>
            </p:nvGrpSpPr>
            <p:grpSpPr>
              <a:xfrm>
                <a:off x="1399142" y="1804712"/>
                <a:ext cx="6345716" cy="3852986"/>
                <a:chOff x="1425034" y="1804636"/>
                <a:chExt cx="6345716" cy="3852986"/>
              </a:xfrm>
            </p:grpSpPr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8DA0C897-ABBD-4134-866F-257374E171CF}"/>
                    </a:ext>
                  </a:extLst>
                </p:cNvPr>
                <p:cNvGrpSpPr/>
                <p:nvPr/>
              </p:nvGrpSpPr>
              <p:grpSpPr>
                <a:xfrm>
                  <a:off x="1885950" y="2057622"/>
                  <a:ext cx="5325437" cy="3600000"/>
                  <a:chOff x="1885950" y="2057622"/>
                  <a:chExt cx="5325437" cy="3600000"/>
                </a:xfrm>
              </p:grpSpPr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FC790C96-79A0-405A-A9B9-1078F50B444A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838869" y="3857622"/>
                    <a:ext cx="3240000" cy="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Rectangle 34">
                    <a:extLst>
                      <a:ext uri="{FF2B5EF4-FFF2-40B4-BE49-F238E27FC236}">
                        <a16:creationId xmlns:a16="http://schemas.microsoft.com/office/drawing/2014/main" id="{6BDFF4C2-4E9C-4B96-BDEB-5677F49161CB}"/>
                      </a:ext>
                    </a:extLst>
                  </p:cNvPr>
                  <p:cNvSpPr/>
                  <p:nvPr/>
                </p:nvSpPr>
                <p:spPr>
                  <a:xfrm flipH="1">
                    <a:off x="1885950" y="2057622"/>
                    <a:ext cx="2703444" cy="3600000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  <a:alpha val="50000"/>
                    </a:schemeClr>
                  </a:solidFill>
                  <a:ln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36" name="Straight Arrow Connector 35">
                    <a:extLst>
                      <a:ext uri="{FF2B5EF4-FFF2-40B4-BE49-F238E27FC236}">
                        <a16:creationId xmlns:a16="http://schemas.microsoft.com/office/drawing/2014/main" id="{EFB8F4B6-B50A-465E-A68A-10084242D1CB}"/>
                      </a:ext>
                    </a:extLst>
                  </p:cNvPr>
                  <p:cNvCxnSpPr>
                    <a:cxnSpLocks/>
                    <a:stCxn id="35" idx="1"/>
                  </p:cNvCxnSpPr>
                  <p:nvPr/>
                </p:nvCxnSpPr>
                <p:spPr>
                  <a:xfrm flipH="1" flipV="1">
                    <a:off x="2051516" y="2775242"/>
                    <a:ext cx="2537878" cy="1082380"/>
                  </a:xfrm>
                  <a:prstGeom prst="straightConnector1">
                    <a:avLst/>
                  </a:prstGeom>
                  <a:ln w="19050">
                    <a:solidFill>
                      <a:srgbClr val="C0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Arrow Connector 36">
                    <a:extLst>
                      <a:ext uri="{FF2B5EF4-FFF2-40B4-BE49-F238E27FC236}">
                        <a16:creationId xmlns:a16="http://schemas.microsoft.com/office/drawing/2014/main" id="{A01AE5D0-73CA-4FF2-AE0E-443AA49D0587}"/>
                      </a:ext>
                    </a:extLst>
                  </p:cNvPr>
                  <p:cNvCxnSpPr>
                    <a:cxnSpLocks/>
                    <a:stCxn id="35" idx="1"/>
                  </p:cNvCxnSpPr>
                  <p:nvPr/>
                </p:nvCxnSpPr>
                <p:spPr>
                  <a:xfrm flipV="1">
                    <a:off x="4589394" y="2772860"/>
                    <a:ext cx="2520001" cy="1084762"/>
                  </a:xfrm>
                  <a:prstGeom prst="straightConnector1">
                    <a:avLst/>
                  </a:prstGeom>
                  <a:ln w="19050">
                    <a:solidFill>
                      <a:srgbClr val="C0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Arrow Connector 37">
                    <a:extLst>
                      <a:ext uri="{FF2B5EF4-FFF2-40B4-BE49-F238E27FC236}">
                        <a16:creationId xmlns:a16="http://schemas.microsoft.com/office/drawing/2014/main" id="{51B73E46-0EBC-4EC5-9ACD-8926A0247F66}"/>
                      </a:ext>
                    </a:extLst>
                  </p:cNvPr>
                  <p:cNvCxnSpPr>
                    <a:cxnSpLocks/>
                    <a:stCxn id="35" idx="1"/>
                  </p:cNvCxnSpPr>
                  <p:nvPr/>
                </p:nvCxnSpPr>
                <p:spPr>
                  <a:xfrm flipV="1">
                    <a:off x="4589394" y="2184912"/>
                    <a:ext cx="2041988" cy="1672710"/>
                  </a:xfrm>
                  <a:prstGeom prst="straightConnector1">
                    <a:avLst/>
                  </a:prstGeom>
                  <a:ln w="19050">
                    <a:solidFill>
                      <a:srgbClr val="C0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Arrow Connector 46">
                    <a:extLst>
                      <a:ext uri="{FF2B5EF4-FFF2-40B4-BE49-F238E27FC236}">
                        <a16:creationId xmlns:a16="http://schemas.microsoft.com/office/drawing/2014/main" id="{250AB87E-19AE-4812-8426-98279A5ADD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589394" y="3413592"/>
                    <a:ext cx="2621993" cy="435766"/>
                  </a:xfrm>
                  <a:prstGeom prst="straightConnector1">
                    <a:avLst/>
                  </a:prstGeom>
                  <a:ln w="19050">
                    <a:solidFill>
                      <a:srgbClr val="C0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Arrow Connector 47">
                    <a:extLst>
                      <a:ext uri="{FF2B5EF4-FFF2-40B4-BE49-F238E27FC236}">
                        <a16:creationId xmlns:a16="http://schemas.microsoft.com/office/drawing/2014/main" id="{75474FE2-8F57-4581-9C86-2272C1152230}"/>
                      </a:ext>
                    </a:extLst>
                  </p:cNvPr>
                  <p:cNvCxnSpPr>
                    <a:cxnSpLocks/>
                    <a:endCxn id="35" idx="1"/>
                  </p:cNvCxnSpPr>
                  <p:nvPr/>
                </p:nvCxnSpPr>
                <p:spPr>
                  <a:xfrm flipV="1">
                    <a:off x="2060455" y="3857622"/>
                    <a:ext cx="2528939" cy="1080000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27CEF285-84D3-465F-9878-6431CD55A3BF}"/>
                    </a:ext>
                  </a:extLst>
                </p:cNvPr>
                <p:cNvGrpSpPr/>
                <p:nvPr/>
              </p:nvGrpSpPr>
              <p:grpSpPr>
                <a:xfrm>
                  <a:off x="1425034" y="1804636"/>
                  <a:ext cx="6345716" cy="1832612"/>
                  <a:chOff x="1425034" y="1804636"/>
                  <a:chExt cx="6345716" cy="1832612"/>
                </a:xfrm>
              </p:grpSpPr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57105CB3-00F6-4C45-8FEF-13932C3C6C80}"/>
                      </a:ext>
                    </a:extLst>
                  </p:cNvPr>
                  <p:cNvSpPr txBox="1"/>
                  <p:nvPr/>
                </p:nvSpPr>
                <p:spPr>
                  <a:xfrm>
                    <a:off x="1425034" y="2461205"/>
                    <a:ext cx="71398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24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A</a:t>
                    </a:r>
                  </a:p>
                </p:txBody>
              </p: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189F25D5-4E58-4F17-86D3-D9923187CC6D}"/>
                      </a:ext>
                    </a:extLst>
                  </p:cNvPr>
                  <p:cNvSpPr txBox="1"/>
                  <p:nvPr/>
                </p:nvSpPr>
                <p:spPr>
                  <a:xfrm>
                    <a:off x="7056766" y="3175583"/>
                    <a:ext cx="71398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24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</a:t>
                    </a:r>
                  </a:p>
                </p:txBody>
              </p:sp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0BD205CA-D707-470C-AC38-F083D6BC1818}"/>
                      </a:ext>
                    </a:extLst>
                  </p:cNvPr>
                  <p:cNvSpPr txBox="1"/>
                  <p:nvPr/>
                </p:nvSpPr>
                <p:spPr>
                  <a:xfrm>
                    <a:off x="6901347" y="2461205"/>
                    <a:ext cx="71398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24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C</a:t>
                    </a:r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E24232C9-A2BD-4C2E-AB04-07A11F5BD2A3}"/>
                      </a:ext>
                    </a:extLst>
                  </p:cNvPr>
                  <p:cNvSpPr txBox="1"/>
                  <p:nvPr/>
                </p:nvSpPr>
                <p:spPr>
                  <a:xfrm>
                    <a:off x="6415351" y="1804636"/>
                    <a:ext cx="713984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24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B</a:t>
                    </a:r>
                  </a:p>
                </p:txBody>
              </p:sp>
            </p:grpSp>
          </p:grp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1CB9403-6304-46D1-A21F-52542793EA00}"/>
                  </a:ext>
                </a:extLst>
              </p:cNvPr>
              <p:cNvSpPr txBox="1"/>
              <p:nvPr/>
            </p:nvSpPr>
            <p:spPr>
              <a:xfrm>
                <a:off x="1862620" y="5181620"/>
                <a:ext cx="27178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Glass</a:t>
                </a:r>
              </a:p>
            </p:txBody>
          </p: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D508E7B-BD5E-485B-9923-3E047364CE7C}"/>
                </a:ext>
              </a:extLst>
            </p:cNvPr>
            <p:cNvSpPr txBox="1"/>
            <p:nvPr/>
          </p:nvSpPr>
          <p:spPr>
            <a:xfrm>
              <a:off x="1064371" y="4947312"/>
              <a:ext cx="18191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Incident ray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D7AB7FC-9917-4527-9ECE-9EA554BA1197}"/>
                </a:ext>
              </a:extLst>
            </p:cNvPr>
            <p:cNvSpPr txBox="1"/>
            <p:nvPr/>
          </p:nvSpPr>
          <p:spPr>
            <a:xfrm>
              <a:off x="1807343" y="3710413"/>
              <a:ext cx="10315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400" dirty="0">
                  <a:latin typeface="Verdana" panose="020B0604030504040204" pitchFamily="34" charset="0"/>
                  <a:ea typeface="Verdana" panose="020B0604030504040204" pitchFamily="34" charset="0"/>
                </a:rPr>
                <a:t>Normal</a:t>
              </a:r>
            </a:p>
          </p:txBody>
        </p:sp>
      </p:grpSp>
      <p:sp>
        <p:nvSpPr>
          <p:cNvPr id="24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5904FF32-01C5-4F21-A2A4-CFAC5325C54E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511489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07F914-95E4-4C95-B102-555FD884F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pic>
        <p:nvPicPr>
          <p:cNvPr id="1026" name="Picture 2" descr="Glass, Drink, Refreshment, Banana, Liquid, Fruit, Water">
            <a:extLst>
              <a:ext uri="{FF2B5EF4-FFF2-40B4-BE49-F238E27FC236}">
                <a16:creationId xmlns:a16="http://schemas.microsoft.com/office/drawing/2014/main" id="{1D340F8E-16B2-4084-B690-D61CFC09A6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" t="14978" r="-336" b="10022"/>
          <a:stretch/>
        </p:blipFill>
        <p:spPr bwMode="auto">
          <a:xfrm>
            <a:off x="1508315" y="1175945"/>
            <a:ext cx="6151432" cy="307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83B909-D274-4D1C-86E1-43828B373AAE}"/>
              </a:ext>
            </a:extLst>
          </p:cNvPr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Bending bananas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2EB4D9EA-90E3-47E6-91F3-EA03033D19DC}"/>
              </a:ext>
            </a:extLst>
          </p:cNvPr>
          <p:cNvSpPr txBox="1">
            <a:spLocks/>
          </p:cNvSpPr>
          <p:nvPr/>
        </p:nvSpPr>
        <p:spPr>
          <a:xfrm>
            <a:off x="457200" y="863124"/>
            <a:ext cx="8253663" cy="11581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US" dirty="0"/>
              <a:t>Light can refract as it moves from one transparent medium into another …</a:t>
            </a:r>
          </a:p>
          <a:p>
            <a:pPr lvl="0">
              <a:spcAft>
                <a:spcPts val="600"/>
              </a:spcAft>
              <a:defRPr/>
            </a:pPr>
            <a:endParaRPr lang="en-US" dirty="0"/>
          </a:p>
          <a:p>
            <a:pPr lvl="0">
              <a:spcAft>
                <a:spcPts val="600"/>
              </a:spcAft>
              <a:defRPr/>
            </a:pPr>
            <a:endParaRPr lang="en-US" dirty="0"/>
          </a:p>
          <a:p>
            <a:pPr lvl="0">
              <a:spcAft>
                <a:spcPts val="600"/>
              </a:spcAft>
              <a:defRPr/>
            </a:pPr>
            <a:endParaRPr lang="en-US" dirty="0"/>
          </a:p>
          <a:p>
            <a:pPr lvl="0">
              <a:spcAft>
                <a:spcPts val="600"/>
              </a:spcAft>
              <a:defRPr/>
            </a:pPr>
            <a:endParaRPr lang="en-US" dirty="0"/>
          </a:p>
          <a:p>
            <a:pPr lvl="0">
              <a:spcAft>
                <a:spcPts val="600"/>
              </a:spcAft>
              <a:defRPr/>
            </a:pPr>
            <a:endParaRPr lang="en-US" dirty="0"/>
          </a:p>
          <a:p>
            <a:pPr lvl="0">
              <a:spcAft>
                <a:spcPts val="600"/>
              </a:spcAft>
              <a:defRPr/>
            </a:pPr>
            <a:endParaRPr lang="en-US" dirty="0"/>
          </a:p>
          <a:p>
            <a:pPr lvl="0" algn="r">
              <a:defRPr/>
            </a:pPr>
            <a:r>
              <a:rPr lang="en-US" dirty="0"/>
              <a:t>… because a transparent medium can change the speed of light.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714477F0-3573-4813-893B-E01E3EE743DE}"/>
              </a:ext>
            </a:extLst>
          </p:cNvPr>
          <p:cNvSpPr txBox="1">
            <a:spLocks/>
          </p:cNvSpPr>
          <p:nvPr/>
        </p:nvSpPr>
        <p:spPr>
          <a:xfrm>
            <a:off x="457200" y="5227651"/>
            <a:ext cx="8253663" cy="651693"/>
          </a:xfrm>
          <a:prstGeom prst="rect">
            <a:avLst/>
          </a:prstGeom>
          <a:solidFill>
            <a:srgbClr val="FAFAEA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i="1" dirty="0"/>
              <a:t>Each transparent medium has a refractive index.</a:t>
            </a:r>
          </a:p>
          <a:p>
            <a:pPr lvl="0">
              <a:defRPr/>
            </a:pPr>
            <a:r>
              <a:rPr lang="en-US" i="1" dirty="0"/>
              <a:t>The bigger the refractive index of a medium, the slower light travels through it.</a:t>
            </a:r>
          </a:p>
        </p:txBody>
      </p:sp>
    </p:spTree>
    <p:extLst>
      <p:ext uri="{BB962C8B-B14F-4D97-AF65-F5344CB8AC3E}">
        <p14:creationId xmlns:p14="http://schemas.microsoft.com/office/powerpoint/2010/main" val="1509978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FD51490-E371-4654-9BD5-8299B8962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Bending bananas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57306" y="1764149"/>
            <a:ext cx="8407182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lvl="0" algn="ctr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light moves from air into water … </a:t>
            </a: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7561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What is the rule for the refraction of light moving </a:t>
            </a: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into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water?</a:t>
            </a:r>
          </a:p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To do: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each row pick one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statement that you think is right.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85067" y="1764149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85069" y="2455535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66562" y="3166338"/>
            <a:ext cx="324051" cy="893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70229" y="4217725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66560" y="4908079"/>
            <a:ext cx="324051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4463" y="3159865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changes direction at the boundary.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09475" y="3166337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changes direction through the water.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64488" y="3159865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changes direction through the air.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54463" y="4211251"/>
            <a:ext cx="414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bends towards the normal line.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24488" y="4211251"/>
            <a:ext cx="414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</a:t>
            </a:r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bends away from the normal line.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9318F4-6262-4903-9B49-E2169C96872F}"/>
              </a:ext>
            </a:extLst>
          </p:cNvPr>
          <p:cNvSpPr txBox="1"/>
          <p:nvPr/>
        </p:nvSpPr>
        <p:spPr>
          <a:xfrm>
            <a:off x="572969" y="2455535"/>
            <a:ext cx="270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it slows down.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717342-4D7D-4321-A587-4DD93D3E454F}"/>
              </a:ext>
            </a:extLst>
          </p:cNvPr>
          <p:cNvSpPr txBox="1"/>
          <p:nvPr/>
        </p:nvSpPr>
        <p:spPr>
          <a:xfrm>
            <a:off x="3427981" y="2462007"/>
            <a:ext cx="270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it speeds up.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ECF59A-E011-4CAA-B85C-78DD2BAFA0E1}"/>
              </a:ext>
            </a:extLst>
          </p:cNvPr>
          <p:cNvSpPr txBox="1"/>
          <p:nvPr/>
        </p:nvSpPr>
        <p:spPr>
          <a:xfrm>
            <a:off x="6282994" y="2455535"/>
            <a:ext cx="270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it continues at the same speed.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9B6A2A-28EC-4FBB-A459-D2F6EA15F9F6}"/>
              </a:ext>
            </a:extLst>
          </p:cNvPr>
          <p:cNvSpPr txBox="1"/>
          <p:nvPr/>
        </p:nvSpPr>
        <p:spPr>
          <a:xfrm>
            <a:off x="554463" y="4905621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continues in a straight line if the angle of incidence is 0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3D2402-5F51-4034-AC38-AEAB80C8BEF0}"/>
              </a:ext>
            </a:extLst>
          </p:cNvPr>
          <p:cNvSpPr txBox="1"/>
          <p:nvPr/>
        </p:nvSpPr>
        <p:spPr>
          <a:xfrm>
            <a:off x="3409475" y="4912093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continues in a straight line if the angle of incidence is 90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AB6943-D6FE-48AC-9708-068D0F47BB70}"/>
              </a:ext>
            </a:extLst>
          </p:cNvPr>
          <p:cNvSpPr txBox="1"/>
          <p:nvPr/>
        </p:nvSpPr>
        <p:spPr>
          <a:xfrm>
            <a:off x="6264488" y="4905621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always bends as it moves from air into water.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87D95C-F186-4679-847C-C58CCED739B6}"/>
              </a:ext>
            </a:extLst>
          </p:cNvPr>
          <p:cNvSpPr/>
          <p:nvPr/>
        </p:nvSpPr>
        <p:spPr>
          <a:xfrm>
            <a:off x="554463" y="5904271"/>
            <a:ext cx="8391519" cy="323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400" dirty="0"/>
              <a:t>Refractive index of air = 1.0	Refractive index of water = 1.3	(water is optically more dense)</a:t>
            </a:r>
          </a:p>
        </p:txBody>
      </p:sp>
    </p:spTree>
    <p:extLst>
      <p:ext uri="{BB962C8B-B14F-4D97-AF65-F5344CB8AC3E}">
        <p14:creationId xmlns:p14="http://schemas.microsoft.com/office/powerpoint/2010/main" val="3519407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FD51490-E371-4654-9BD5-8299B8962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1781"/>
            <a:ext cx="9144000" cy="620355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Bending bananas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57306" y="1764149"/>
            <a:ext cx="8407182" cy="540000"/>
          </a:xfrm>
          <a:prstGeom prst="rect">
            <a:avLst/>
          </a:prstGeom>
          <a:solidFill>
            <a:srgbClr val="A8D08D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lvl="0" algn="ctr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light moves from air into water … </a:t>
            </a: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851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marR="0" lvl="0" indent="-360363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The rule for the refraction of light moving </a:t>
            </a: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into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water.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Answers: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85067" y="1764149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85069" y="2455535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66562" y="3166338"/>
            <a:ext cx="324051" cy="893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70229" y="4217725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66560" y="4908079"/>
            <a:ext cx="324051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4463" y="3159865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changes direction at the boundary.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09475" y="3166337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changes direction through the water.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64488" y="3159865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changes direction through the air.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54463" y="4211251"/>
            <a:ext cx="414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bends towards the normal line.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24488" y="4211251"/>
            <a:ext cx="414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bends away from the normal line.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9318F4-6262-4903-9B49-E2169C96872F}"/>
              </a:ext>
            </a:extLst>
          </p:cNvPr>
          <p:cNvSpPr txBox="1"/>
          <p:nvPr/>
        </p:nvSpPr>
        <p:spPr>
          <a:xfrm>
            <a:off x="572969" y="2455535"/>
            <a:ext cx="270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it slows down.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717342-4D7D-4321-A587-4DD93D3E454F}"/>
              </a:ext>
            </a:extLst>
          </p:cNvPr>
          <p:cNvSpPr txBox="1"/>
          <p:nvPr/>
        </p:nvSpPr>
        <p:spPr>
          <a:xfrm>
            <a:off x="3427981" y="2462007"/>
            <a:ext cx="270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it speeds up.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ECF59A-E011-4CAA-B85C-78DD2BAFA0E1}"/>
              </a:ext>
            </a:extLst>
          </p:cNvPr>
          <p:cNvSpPr txBox="1"/>
          <p:nvPr/>
        </p:nvSpPr>
        <p:spPr>
          <a:xfrm>
            <a:off x="6282994" y="2455535"/>
            <a:ext cx="270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it continues at the same speed.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49B6A2A-28EC-4FBB-A459-D2F6EA15F9F6}"/>
              </a:ext>
            </a:extLst>
          </p:cNvPr>
          <p:cNvSpPr txBox="1"/>
          <p:nvPr/>
        </p:nvSpPr>
        <p:spPr>
          <a:xfrm>
            <a:off x="554463" y="4905621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continues in a straight line if the angle of incidence is 0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3D2402-5F51-4034-AC38-AEAB80C8BEF0}"/>
              </a:ext>
            </a:extLst>
          </p:cNvPr>
          <p:cNvSpPr txBox="1"/>
          <p:nvPr/>
        </p:nvSpPr>
        <p:spPr>
          <a:xfrm>
            <a:off x="3409475" y="4912093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continues in a straight line if the angle of incidence is 90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AB6943-D6FE-48AC-9708-068D0F47BB70}"/>
              </a:ext>
            </a:extLst>
          </p:cNvPr>
          <p:cNvSpPr txBox="1"/>
          <p:nvPr/>
        </p:nvSpPr>
        <p:spPr>
          <a:xfrm>
            <a:off x="6264488" y="4905621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always bends as it moves from air into water.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87D95C-F186-4679-847C-C58CCED739B6}"/>
              </a:ext>
            </a:extLst>
          </p:cNvPr>
          <p:cNvSpPr/>
          <p:nvPr/>
        </p:nvSpPr>
        <p:spPr>
          <a:xfrm>
            <a:off x="554463" y="5904271"/>
            <a:ext cx="8391519" cy="323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sz="1400" dirty="0"/>
              <a:t>Refractive index of air = 1.0	Refractive index of water = 1.3	(water is optically more dense)</a:t>
            </a:r>
          </a:p>
        </p:txBody>
      </p:sp>
    </p:spTree>
    <p:extLst>
      <p:ext uri="{BB962C8B-B14F-4D97-AF65-F5344CB8AC3E}">
        <p14:creationId xmlns:p14="http://schemas.microsoft.com/office/powerpoint/2010/main" val="394078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.BEST_Template_Physics_Slide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11BBCF9-A65E-4347-BD5C-6B94DE993761}" vid="{6804A4E1-6366-4CC1-BEDF-B1D1EE0BA6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.BEST_Template_Physics_Slides</Template>
  <TotalTime>222</TotalTime>
  <Words>4379</Words>
  <Application>Microsoft Office PowerPoint</Application>
  <PresentationFormat>On-screen Show (4:3)</PresentationFormat>
  <Paragraphs>536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Arial Black</vt:lpstr>
      <vt:lpstr>Calibri</vt:lpstr>
      <vt:lpstr>Calibri Light</vt:lpstr>
      <vt:lpstr>Verdana</vt:lpstr>
      <vt:lpstr>.BEST_Template_Physics_Slides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44</cp:revision>
  <dcterms:created xsi:type="dcterms:W3CDTF">2021-06-23T12:49:41Z</dcterms:created>
  <dcterms:modified xsi:type="dcterms:W3CDTF">2021-09-06T10:32:28Z</dcterms:modified>
</cp:coreProperties>
</file>